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  <p:sldMasterId id="2147483938" r:id="rId2"/>
  </p:sldMasterIdLst>
  <p:notesMasterIdLst>
    <p:notesMasterId r:id="rId32"/>
  </p:notesMasterIdLst>
  <p:sldIdLst>
    <p:sldId id="256" r:id="rId3"/>
    <p:sldId id="289" r:id="rId4"/>
    <p:sldId id="299" r:id="rId5"/>
    <p:sldId id="307" r:id="rId6"/>
    <p:sldId id="308" r:id="rId7"/>
    <p:sldId id="309" r:id="rId8"/>
    <p:sldId id="310" r:id="rId9"/>
    <p:sldId id="292" r:id="rId10"/>
    <p:sldId id="294" r:id="rId11"/>
    <p:sldId id="300" r:id="rId12"/>
    <p:sldId id="268" r:id="rId13"/>
    <p:sldId id="301" r:id="rId14"/>
    <p:sldId id="302" r:id="rId15"/>
    <p:sldId id="291" r:id="rId16"/>
    <p:sldId id="311" r:id="rId17"/>
    <p:sldId id="290" r:id="rId18"/>
    <p:sldId id="306" r:id="rId19"/>
    <p:sldId id="305" r:id="rId20"/>
    <p:sldId id="303" r:id="rId21"/>
    <p:sldId id="320" r:id="rId22"/>
    <p:sldId id="321" r:id="rId23"/>
    <p:sldId id="322" r:id="rId24"/>
    <p:sldId id="323" r:id="rId25"/>
    <p:sldId id="318" r:id="rId26"/>
    <p:sldId id="295" r:id="rId27"/>
    <p:sldId id="315" r:id="rId28"/>
    <p:sldId id="319" r:id="rId29"/>
    <p:sldId id="325" r:id="rId30"/>
    <p:sldId id="313" r:id="rId31"/>
  </p:sldIdLst>
  <p:sldSz cx="12188825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">
          <p15:clr>
            <a:srgbClr val="A4A3A4"/>
          </p15:clr>
        </p15:guide>
        <p15:guide id="2" pos="2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F7F7F"/>
    <a:srgbClr val="F68B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4" autoAdjust="0"/>
    <p:restoredTop sz="91251" autoAdjust="0"/>
  </p:normalViewPr>
  <p:slideViewPr>
    <p:cSldViewPr snapToObjects="1">
      <p:cViewPr varScale="1">
        <p:scale>
          <a:sx n="50" d="100"/>
          <a:sy n="50" d="100"/>
        </p:scale>
        <p:origin x="1083" y="19"/>
      </p:cViewPr>
      <p:guideLst>
        <p:guide orient="horz" pos="429"/>
        <p:guide pos="2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06C9A-1926-4B8D-B0F1-AF75F0599A18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17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A723-E6B7-478B-B48D-0F6D246F3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863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15</a:t>
            </a:r>
            <a:r>
              <a:rPr lang="zh-CN" altLang="en-US" dirty="0" smtClean="0"/>
              <a:t>年前，所有已经定义好的服务堆栈和部署都在一个庞大的专有的服务器上，今天开发者建里和组合一个应用，必须为这些应用准备去发布到各种环境下面，公共环境，本地环境，虚拟机环境。在不同服务器和不同的依赖关系，存在不利的交互，通过不同的硬件，迅速部署和发布具有挑战性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827BC-5F2F-41C0-B515-81D9AD47FB1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778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之前，大部分货物运输的过程。托运人和搬运工都会担心不同类型的货物之间会发生互相损坏（比如：一堆铁锹在运输时，有可能倒下压坏同时在运输的一袋香蕉）。同样的，将不同货品做分类的运输也是非常痛苦的一件事情。有些需要被转运的货物在运输途中，会在一个港口卸下来，等待相同类型的货物一起重新装到指定的火车、货车或者其他运输工具上。一路上，很多货物被损坏，也有很多的货物被偷盗。不同的运输机制和不同的货物组成了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乘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的矩阵。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827BC-5F2F-41C0-B515-81D9AD47FB1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029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幸运的是，这个问题已经解决，一个标准化的运输集装箱可以解决这个问题。任何类型的货物，不管是开心果，还是保时捷。都能被集中打包放入一个标准的运输集装箱内。这个集装箱在运输途中是封闭不可以打开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直到将它运输到目的地。这整个集装箱看做一个个体，装载，卸下，堆放，运输，有效的解决长距离的运输带来的问题。在运输过程中，从轮船到火车，再到卡车，都可以通过起重机（吊车）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形成流程自动化。不需要管集装箱里面的东西。许多人都相信，运输集装箱在运输工具和一般的全球物流方面会发起一场革新。今天，全球有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万个集装箱，搬运量占全球运输的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827BC-5F2F-41C0-B515-81D9AD47FB1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467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以某种程度来说，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可以被看做一个代码方面 的集装箱综合运输系统。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能让任何的应用和它的依赖打包成为一个轻量级的，便携的，独立的一个集装箱。集装箱有标准的运作模式，因此可以方便自动化。他们被设计成能跑在几乎所有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服务器上的容器。一个开发者在笔记本上建立和测试的一个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容器，能跑在测试环境、生产环境、虚拟机、新买的服务器、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OpenStack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集群、公共环境、或者是以上的组合的服务器群上。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换句话说，开发者可以搭建他们的应用仅仅一次，就能保证让这个应用保持一致的跑在任何地方。运营人员可以将他们的服务器配置一遍，就能跑任何应用。</a:t>
            </a:r>
          </a:p>
          <a:p>
            <a:endParaRPr lang="zh-CN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827BC-5F2F-41C0-B515-81D9AD47FB1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483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三个基本概念</a:t>
            </a:r>
            <a:endParaRPr lang="en-US" altLang="zh-CN" dirty="0" smtClean="0"/>
          </a:p>
          <a:p>
            <a:r>
              <a:rPr lang="en-US" altLang="zh-CN" dirty="0" smtClean="0"/>
              <a:t>Image: </a:t>
            </a:r>
            <a:r>
              <a:rPr lang="zh-CN" altLang="en-US" dirty="0" smtClean="0"/>
              <a:t>对于</a:t>
            </a:r>
            <a:r>
              <a:rPr lang="en-US" altLang="zh-CN" dirty="0" err="1" smtClean="0"/>
              <a:t>linux</a:t>
            </a:r>
            <a:r>
              <a:rPr lang="zh-CN" altLang="en-US" dirty="0" smtClean="0"/>
              <a:t>，内核启动后，会挂在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文件系提供用户控件支持，而对于</a:t>
            </a:r>
            <a:r>
              <a:rPr lang="en-US" altLang="zh-CN" dirty="0" smtClean="0"/>
              <a:t>Docker Image</a:t>
            </a:r>
            <a:r>
              <a:rPr lang="zh-CN" altLang="en-US" dirty="0" smtClean="0"/>
              <a:t>，就相当于是一个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文件系统。是采用分层存储的架构，构建镜像时是一层层的构建</a:t>
            </a:r>
            <a:endParaRPr lang="en-US" altLang="zh-CN" dirty="0" smtClean="0"/>
          </a:p>
          <a:p>
            <a:r>
              <a:rPr lang="en-US" altLang="zh-CN" dirty="0" smtClean="0"/>
              <a:t>Containers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Container</a:t>
            </a:r>
            <a:r>
              <a:rPr lang="zh-CN" altLang="en-US" dirty="0" smtClean="0"/>
              <a:t>关系，就像类和实例一样，容器可以创建，启动，停止，删除，暂停等。其实质就是进程，它有独立的命名空间</a:t>
            </a:r>
            <a:endParaRPr lang="en-US" altLang="zh-CN" dirty="0" smtClean="0"/>
          </a:p>
          <a:p>
            <a:r>
              <a:rPr lang="en-US" altLang="zh-CN" dirty="0" smtClean="0"/>
              <a:t>Registry</a:t>
            </a:r>
            <a:r>
              <a:rPr lang="zh-CN" altLang="en-US" dirty="0" smtClean="0"/>
              <a:t>：</a:t>
            </a:r>
            <a:r>
              <a:rPr lang="en-US" altLang="zh-CN" dirty="0" smtClean="0"/>
              <a:t>Docker</a:t>
            </a:r>
            <a:r>
              <a:rPr lang="zh-CN" altLang="en-US" dirty="0" smtClean="0"/>
              <a:t>的仓库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Re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827BC-5F2F-41C0-B515-81D9AD47FB1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10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2A723-E6B7-478B-B48D-0F6D246F32C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66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539288" y="5948637"/>
            <a:ext cx="798577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947412" y="5948637"/>
            <a:ext cx="630456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60606" y="5948637"/>
            <a:ext cx="630456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3807683" y="831272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1095669" y="4716780"/>
            <a:ext cx="874857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776212" y="1981200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7824455" y="6614160"/>
            <a:ext cx="1040145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9241868" y="6614160"/>
            <a:ext cx="874857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921221" y="6719451"/>
            <a:ext cx="88316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3724578" y="6668595"/>
            <a:ext cx="1038871" cy="55463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6559404" y="1025236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7187313" y="1731818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454966" y="6708753"/>
            <a:ext cx="1040145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10714877" y="8318269"/>
            <a:ext cx="1040145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10880165" y="1731818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5026566" y="1981200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2382"/>
            <a:ext cx="12168841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6545264"/>
            <a:ext cx="12168841" cy="312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67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48229"/>
            <a:ext cx="10813350" cy="290723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91" name="Group 67"/>
          <p:cNvGrpSpPr/>
          <p:nvPr userDrawn="1"/>
        </p:nvGrpSpPr>
        <p:grpSpPr>
          <a:xfrm>
            <a:off x="455613" y="301884"/>
            <a:ext cx="839969" cy="447811"/>
            <a:chOff x="609606" y="528528"/>
            <a:chExt cx="1444732" cy="763787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4785927"/>
            <a:ext cx="10810875" cy="395288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675"/>
            <a:ext cx="10829925" cy="400050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52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0" y="432215"/>
            <a:ext cx="11448832" cy="8382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190" y="301752"/>
            <a:ext cx="5497160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92530" y="1600200"/>
            <a:ext cx="5521538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5000" indent="-228600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423511" y="1600200"/>
            <a:ext cx="5338705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5000" indent="-22860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428232" y="310896"/>
            <a:ext cx="5193792" cy="84124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pic>
        <p:nvPicPr>
          <p:cNvPr id="10" name="Picture 9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5882" y="1600201"/>
            <a:ext cx="3495823" cy="43910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388823" y="1600200"/>
            <a:ext cx="3457733" cy="436245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398863" y="1600201"/>
            <a:ext cx="3510635" cy="43338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92608" y="100584"/>
            <a:ext cx="3557016" cy="1152144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4343400" y="100584"/>
            <a:ext cx="3465576" cy="1152144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8360758" y="100584"/>
            <a:ext cx="3511296" cy="1152144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329210" y="439710"/>
            <a:ext cx="11420017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479561" y="1476375"/>
            <a:ext cx="11249684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535" y="6062115"/>
            <a:ext cx="9945743" cy="276999"/>
          </a:xfrm>
        </p:spPr>
        <p:txBody>
          <a:bodyPr wrap="square" anchor="b" anchorCtr="0">
            <a:no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189" y="5430244"/>
            <a:ext cx="11408626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9098" y="1600200"/>
            <a:ext cx="5338705" cy="374904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496644" y="1947672"/>
            <a:ext cx="4570809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189" y="5430244"/>
            <a:ext cx="11408626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3422" y="5852161"/>
            <a:ext cx="10813351" cy="384175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2532" y="649224"/>
            <a:ext cx="10813350" cy="4480560"/>
          </a:xfrm>
        </p:spPr>
        <p:txBody>
          <a:bodyPr/>
          <a:lstStyle>
            <a:lvl1pPr marL="233363" indent="-233363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54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06190" y="1918741"/>
            <a:ext cx="5488498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1650" y="310896"/>
            <a:ext cx="5192439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6" y="4279393"/>
            <a:ext cx="6244863" cy="384175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8186" y="3282696"/>
            <a:ext cx="6281773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7385243" y="1917700"/>
            <a:ext cx="3567771" cy="2889250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grpSp>
        <p:nvGrpSpPr>
          <p:cNvPr id="24" name="Group 67"/>
          <p:cNvGrpSpPr/>
          <p:nvPr userDrawn="1"/>
        </p:nvGrpSpPr>
        <p:grpSpPr>
          <a:xfrm>
            <a:off x="455613" y="301884"/>
            <a:ext cx="921134" cy="491082"/>
            <a:chOff x="609606" y="528528"/>
            <a:chExt cx="1444732" cy="763787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6929" y="6141721"/>
            <a:ext cx="12205754" cy="7162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2430699" y="-3578087"/>
            <a:ext cx="2305719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645215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351370" y="-645215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498613" y="1711187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804454" y="834887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4047043" y="-3377648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909" y="484633"/>
            <a:ext cx="11670464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34775" y="5358903"/>
            <a:ext cx="11429936" cy="614362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18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chemeClr val="bg2"/>
                </a:solidFill>
                <a:latin typeface="+mj-lt"/>
              </a:rPr>
              <a:t>© 2011 Cisco and/or its affiliates. All rights reserved.</a:t>
            </a:r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3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2382"/>
            <a:ext cx="12168841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6545264"/>
            <a:ext cx="12168841" cy="312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67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48229"/>
            <a:ext cx="10813350" cy="290723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2" name="Group 67"/>
          <p:cNvGrpSpPr/>
          <p:nvPr userDrawn="1"/>
        </p:nvGrpSpPr>
        <p:grpSpPr>
          <a:xfrm>
            <a:off x="455613" y="301884"/>
            <a:ext cx="839969" cy="447811"/>
            <a:chOff x="609606" y="528528"/>
            <a:chExt cx="1444732" cy="763787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4785927"/>
            <a:ext cx="10810875" cy="395288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675"/>
            <a:ext cx="10829925" cy="400050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8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2521843" y="795528"/>
            <a:ext cx="7130463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521842" y="4794352"/>
            <a:ext cx="7128213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2532991" y="795528"/>
            <a:ext cx="7103800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3777" y="4873438"/>
            <a:ext cx="6763665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chemeClr val="bg2"/>
                </a:solidFill>
                <a:latin typeface="+mj-lt"/>
              </a:rPr>
              <a:t>© 2011 Cisco and/or its affiliates. All rights reserved.</a:t>
            </a:r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450987" y="310896"/>
            <a:ext cx="4363599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50987" y="310896"/>
            <a:ext cx="4363599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06191" y="3429000"/>
            <a:ext cx="9343297" cy="1421928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chemeClr val="bg2"/>
                </a:solidFill>
                <a:latin typeface="+mj-lt"/>
              </a:rPr>
              <a:t>© 2011 Cisco and/or its affiliates. All rights reserved.</a:t>
            </a:r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6655098" y="859536"/>
            <a:ext cx="4838964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6655098" y="859536"/>
            <a:ext cx="4838964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6191" y="728973"/>
            <a:ext cx="5798380" cy="1085313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chemeClr val="bg2"/>
                </a:solidFill>
                <a:latin typeface="+mj-lt"/>
              </a:rPr>
              <a:t>© 2011 Cisco and/or its affiliates. All rights reserved.</a:t>
            </a:r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6655098" y="859536"/>
            <a:ext cx="4838964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6655098" y="859536"/>
            <a:ext cx="4838964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6191" y="728973"/>
            <a:ext cx="5798380" cy="1085313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chemeClr val="bg2"/>
                </a:solidFill>
                <a:latin typeface="+mj-lt"/>
              </a:rPr>
              <a:t>© 2011 Cisco and/or its affiliates. All rights reserved.</a:t>
            </a:r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4890343" y="311149"/>
            <a:ext cx="4356380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890712" y="311149"/>
            <a:ext cx="4356013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46501" y="311149"/>
            <a:ext cx="438250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27653" y="311149"/>
            <a:ext cx="440152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304020" y="311150"/>
            <a:ext cx="2451002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9304020" y="311150"/>
            <a:ext cx="2451001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46501" y="3028951"/>
            <a:ext cx="3363339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427654" y="3028951"/>
            <a:ext cx="338234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880957" y="3028951"/>
            <a:ext cx="5365768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3876769" y="3028951"/>
            <a:ext cx="536995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9304020" y="1683658"/>
            <a:ext cx="2451002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9304020" y="1676400"/>
            <a:ext cx="2451001" cy="34494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9304020" y="5182961"/>
            <a:ext cx="2451002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9304020" y="5182961"/>
            <a:ext cx="2451001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chemeClr val="bg2"/>
                </a:solidFill>
                <a:latin typeface="+mj-lt"/>
              </a:rPr>
              <a:t>© 2011 Cisco and/or its affiliates. All rights reserved.</a:t>
            </a:r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0986" y="310896"/>
            <a:ext cx="11299041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44385" y="310897"/>
            <a:ext cx="11296883" cy="6054185"/>
          </a:xfrm>
          <a:ln>
            <a:solidFill>
              <a:schemeClr val="bg2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C0C0C0"/>
                </a:solidFill>
                <a:latin typeface="+mj-lt"/>
                <a:ea typeface="+mn-ea"/>
                <a:cs typeface="+mn-cs"/>
              </a:rPr>
              <a:t>Cisco Confidential</a:t>
            </a:r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826" cy="6858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pic>
        <p:nvPicPr>
          <p:cNvPr id="55" name="Picture 54" descr="textur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6929" y="1786"/>
            <a:ext cx="12205754" cy="6856214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5853968" y="778669"/>
            <a:ext cx="589788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455613" y="6096000"/>
            <a:ext cx="841815" cy="447676"/>
            <a:chOff x="384" y="331"/>
            <a:chExt cx="912" cy="485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chemeClr val="bg2"/>
                </a:solidFill>
                <a:latin typeface="+mj-lt"/>
              </a:rPr>
              <a:t>© 2011 Cisco and/or its affiliates. All rights reserved.</a:t>
            </a:r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 noChangeArrowheads="1"/>
          </p:cNvSpPr>
          <p:nvPr userDrawn="1"/>
        </p:nvSpPr>
        <p:spPr bwMode="black">
          <a:xfrm>
            <a:off x="5884495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6125923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711014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6289284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5979427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5628610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737999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845462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5954851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061831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171221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280611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6388072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6497462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2430699" y="-3570592"/>
            <a:ext cx="2305719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637720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351370" y="4248605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8778358" y="-2913279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10804454" y="5699195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4047043" y="1516172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36690"/>
            <a:ext cx="10813350" cy="2918779"/>
          </a:xfrm>
        </p:spPr>
        <p:txBody>
          <a:bodyPr/>
          <a:lstStyle>
            <a:lvl1pPr>
              <a:lnSpc>
                <a:spcPct val="9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69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grpSp>
        <p:nvGrpSpPr>
          <p:cNvPr id="53" name="Group 5"/>
          <p:cNvGrpSpPr>
            <a:grpSpLocks/>
          </p:cNvGrpSpPr>
          <p:nvPr userDrawn="1"/>
        </p:nvGrpSpPr>
        <p:grpSpPr bwMode="auto">
          <a:xfrm>
            <a:off x="455613" y="304800"/>
            <a:ext cx="841815" cy="447676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chemeClr val="bg2"/>
                </a:solidFill>
                <a:latin typeface="+mj-lt"/>
              </a:rPr>
              <a:t>© 2011 Cisco and/or its affiliates. All rights reserved.</a:t>
            </a:r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4782757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251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 userDrawn="1"/>
        </p:nvSpPr>
        <p:spPr>
          <a:xfrm>
            <a:off x="859364" y="306048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8409358" y="3708603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black">
          <a:xfrm>
            <a:off x="9088711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7921200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9548392" y="3697605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black">
          <a:xfrm>
            <a:off x="8676486" y="3697605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7689324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7997133" y="2930180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8299523" y="2720822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8607332" y="2930181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8908363" y="3082440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9216175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9523987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black">
          <a:xfrm>
            <a:off x="9826371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10134183" y="3082440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6" name="Rectangle 35"/>
          <p:cNvSpPr>
            <a:spLocks noChangeArrowheads="1"/>
          </p:cNvSpPr>
          <p:nvPr userDrawn="1"/>
        </p:nvSpPr>
        <p:spPr bwMode="black">
          <a:xfrm>
            <a:off x="5884495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6125923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5711014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9" name="Freeform 38"/>
          <p:cNvSpPr>
            <a:spLocks noEditPoints="1"/>
          </p:cNvSpPr>
          <p:nvPr userDrawn="1"/>
        </p:nvSpPr>
        <p:spPr bwMode="black">
          <a:xfrm>
            <a:off x="6289284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979427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628610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5737999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5845462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5954851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061831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6171221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6280611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6388072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6497462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859364" y="306048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5" name="Rectangle 34"/>
          <p:cNvSpPr>
            <a:spLocks noChangeArrowheads="1"/>
          </p:cNvSpPr>
          <p:nvPr userDrawn="1"/>
        </p:nvSpPr>
        <p:spPr bwMode="black">
          <a:xfrm>
            <a:off x="8409358" y="3708603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9088711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7921200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8" name="Freeform 37"/>
          <p:cNvSpPr>
            <a:spLocks noEditPoints="1"/>
          </p:cNvSpPr>
          <p:nvPr userDrawn="1"/>
        </p:nvSpPr>
        <p:spPr bwMode="black">
          <a:xfrm>
            <a:off x="9548392" y="3697605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8676486" y="3697605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7689324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7997133" y="2930180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8299523" y="2720822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8607332" y="2930181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8908363" y="3082440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9216175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9523987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9826371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10134183" y="3082440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47A-1708-41CF-9D2C-7D7D1145A969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6550-B12C-4B71-AFAE-4C8D51C2F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714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47A-1708-41CF-9D2C-7D7D1145A969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6550-B12C-4B71-AFAE-4C8D51C2F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648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47A-1708-41CF-9D2C-7D7D1145A969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6550-B12C-4B71-AFAE-4C8D51C2F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70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47A-1708-41CF-9D2C-7D7D1145A969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6550-B12C-4B71-AFAE-4C8D51C2F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479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47A-1708-41CF-9D2C-7D7D1145A969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6550-B12C-4B71-AFAE-4C8D51C2F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47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47A-1708-41CF-9D2C-7D7D1145A969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6550-B12C-4B71-AFAE-4C8D51C2F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790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47A-1708-41CF-9D2C-7D7D1145A969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6550-B12C-4B71-AFAE-4C8D51C2F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4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 userDrawn="1"/>
        </p:nvGrpSpPr>
        <p:grpSpPr>
          <a:xfrm>
            <a:off x="0" y="-2056029"/>
            <a:ext cx="13110173" cy="19379146"/>
            <a:chOff x="0" y="-2056029"/>
            <a:chExt cx="13110173" cy="19379146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2430699" y="3308943"/>
              <a:ext cx="2305719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Rounded Rectangle 39"/>
            <p:cNvSpPr/>
            <p:nvPr userDrawn="1"/>
          </p:nvSpPr>
          <p:spPr>
            <a:xfrm>
              <a:off x="0" y="123668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10800000">
              <a:off x="1351370" y="424860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Rounded Rectangle 42"/>
            <p:cNvSpPr/>
            <p:nvPr userDrawn="1"/>
          </p:nvSpPr>
          <p:spPr>
            <a:xfrm>
              <a:off x="8778358" y="-205602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" name="Rounded Rectangle 43"/>
            <p:cNvSpPr/>
            <p:nvPr userDrawn="1"/>
          </p:nvSpPr>
          <p:spPr>
            <a:xfrm>
              <a:off x="10804454" y="278378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5" name="Rounded Rectangle 44"/>
            <p:cNvSpPr/>
            <p:nvPr userDrawn="1"/>
          </p:nvSpPr>
          <p:spPr>
            <a:xfrm rot="10800000">
              <a:off x="4047043" y="174390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36690"/>
            <a:ext cx="10813350" cy="2918779"/>
          </a:xfrm>
        </p:spPr>
        <p:txBody>
          <a:bodyPr/>
          <a:lstStyle>
            <a:lvl1pPr>
              <a:lnSpc>
                <a:spcPct val="9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69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455613" y="304800"/>
            <a:ext cx="841815" cy="447676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chemeClr val="bg2"/>
                </a:solidFill>
                <a:latin typeface="+mj-lt"/>
              </a:rPr>
              <a:t>© 2011 Cisco and/or its affiliates. All rights reserved.</a:t>
            </a:r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4782757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251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47A-1708-41CF-9D2C-7D7D1145A969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6550-B12C-4B71-AFAE-4C8D51C2F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41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47A-1708-41CF-9D2C-7D7D1145A969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6550-B12C-4B71-AFAE-4C8D51C2F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904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47A-1708-41CF-9D2C-7D7D1145A969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6550-B12C-4B71-AFAE-4C8D51C2F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478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47A-1708-41CF-9D2C-7D7D1145A969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6550-B12C-4B71-AFAE-4C8D51C2F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411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47A-1708-41CF-9D2C-7D7D1145A969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6550-B12C-4B71-AFAE-4C8D51C2F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016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6241" y="1797051"/>
            <a:ext cx="11033585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449" indent="-298292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6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76973" indent="-287713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399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996420" indent="-228479">
              <a:buClr>
                <a:schemeClr val="tx2"/>
              </a:buClr>
              <a:buSzPct val="80000"/>
              <a:buFont typeface="Arial"/>
              <a:buChar char="•"/>
              <a:defRPr sz="2132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214319" indent="-228479">
              <a:buClr>
                <a:schemeClr val="tx2"/>
              </a:buClr>
              <a:buSzPct val="80000"/>
              <a:buFont typeface="Arial"/>
              <a:buChar char="•"/>
              <a:defRPr sz="1866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2798" indent="-224247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7" y="455085"/>
            <a:ext cx="11124419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3135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444384" y="3106739"/>
            <a:ext cx="11300057" cy="3438525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89735" y="3022900"/>
            <a:ext cx="11589374" cy="335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417121"/>
            <a:ext cx="10813350" cy="2407042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4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9" dur="1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444384" y="3106739"/>
            <a:ext cx="11300057" cy="3438525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89735" y="3022900"/>
            <a:ext cx="11589374" cy="172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774540"/>
            <a:ext cx="10813350" cy="2407042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4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89" y="432215"/>
            <a:ext cx="1143825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0896" y="1344168"/>
            <a:ext cx="11424906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06190" y="1339745"/>
            <a:ext cx="5360092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15987" y="1339745"/>
            <a:ext cx="5628454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6189" y="432215"/>
            <a:ext cx="1143825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88" y="432215"/>
            <a:ext cx="1143825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9534" y="1339745"/>
            <a:ext cx="534674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959819" y="1747684"/>
            <a:ext cx="4314844" cy="646331"/>
          </a:xfrm>
        </p:spPr>
        <p:txBody>
          <a:bodyPr>
            <a:noAutofit/>
          </a:bodyPr>
          <a:lstStyle>
            <a:lvl1pPr marL="114300" indent="-11430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6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077456" y="4736592"/>
            <a:ext cx="4315968" cy="3383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gue texture.jpg"/>
          <p:cNvPicPr>
            <a:picLocks noChangeAspect="1"/>
          </p:cNvPicPr>
          <p:nvPr/>
        </p:nvPicPr>
        <p:blipFill>
          <a:blip r:embed="rId35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6189" y="432215"/>
            <a:ext cx="11438252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6189" y="1339746"/>
            <a:ext cx="1143825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smtClean="0">
                <a:solidFill>
                  <a:srgbClr val="C0C0C0"/>
                </a:solidFill>
                <a:latin typeface="+mj-lt"/>
              </a:rPr>
              <a:t>© 2011 </a:t>
            </a: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1" r:id="rId2"/>
    <p:sldLayoutId id="2147483899" r:id="rId3"/>
    <p:sldLayoutId id="2147483930" r:id="rId4"/>
    <p:sldLayoutId id="2147483900" r:id="rId5"/>
    <p:sldLayoutId id="2147483932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  <p:sldLayoutId id="2147483912" r:id="rId18"/>
    <p:sldLayoutId id="2147483913" r:id="rId19"/>
    <p:sldLayoutId id="2147483914" r:id="rId20"/>
    <p:sldLayoutId id="2147483915" r:id="rId21"/>
    <p:sldLayoutId id="2147483916" r:id="rId22"/>
    <p:sldLayoutId id="2147483933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24" r:id="rId29"/>
    <p:sldLayoutId id="2147483925" r:id="rId30"/>
    <p:sldLayoutId id="2147483926" r:id="rId31"/>
    <p:sldLayoutId id="2147483927" r:id="rId32"/>
    <p:sldLayoutId id="2147483937" r:id="rId33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8D47A-1708-41CF-9D2C-7D7D1145A969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56550-B12C-4B71-AFAE-4C8D51C2F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6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for-mac/install/" TargetMode="External"/><Relationship Id="rId2" Type="http://schemas.openxmlformats.org/officeDocument/2006/relationships/hyperlink" Target="https://docs.docker.com/engine/installation/linux/ubuntu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blog.csdn.net/u010542940/article/details/51193013" TargetMode="External"/><Relationship Id="rId4" Type="http://schemas.openxmlformats.org/officeDocument/2006/relationships/hyperlink" Target="https://docs.docker.com/docker-for-windows/install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reference/commandline/build/#build-with--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easy.gitbooks.io/docker_practice/content/introduction/what.html" TargetMode="External"/><Relationship Id="rId2" Type="http://schemas.openxmlformats.org/officeDocument/2006/relationships/hyperlink" Target="https://docs.docker.com/" TargetMode="External"/><Relationship Id="rId1" Type="http://schemas.openxmlformats.org/officeDocument/2006/relationships/slideLayout" Target="../slideLayouts/slideLayout35.xml"/><Relationship Id="rId5" Type="http://schemas.openxmlformats.org/officeDocument/2006/relationships/hyperlink" Target="https://hub.docker.com/" TargetMode="External"/><Relationship Id="rId4" Type="http://schemas.openxmlformats.org/officeDocument/2006/relationships/hyperlink" Target="https://docs.docker.com/engine/reference/commandlin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26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295114" y="1236691"/>
            <a:ext cx="10813350" cy="1904278"/>
          </a:xfrm>
        </p:spPr>
        <p:txBody>
          <a:bodyPr/>
          <a:lstStyle/>
          <a:p>
            <a:r>
              <a:rPr lang="en-US" altLang="zh-CN" sz="5400" dirty="0" smtClean="0"/>
              <a:t>Docker Introduction </a:t>
            </a:r>
            <a:endParaRPr lang="zh-CN" altLang="en-US" sz="5400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Xuping</a:t>
            </a:r>
            <a:r>
              <a:rPr lang="en-US" altLang="zh-CN" dirty="0" smtClean="0"/>
              <a:t> Zhou</a:t>
            </a:r>
            <a:endParaRPr lang="zh-CN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2017/4/20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CABU Dynamic Services Intern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426290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211" y="188640"/>
            <a:ext cx="6053234" cy="838200"/>
          </a:xfrm>
        </p:spPr>
        <p:txBody>
          <a:bodyPr/>
          <a:lstStyle/>
          <a:p>
            <a:r>
              <a:rPr lang="en-US" altLang="zh-CN" dirty="0" smtClean="0"/>
              <a:t>Docker </a:t>
            </a:r>
            <a:r>
              <a:rPr lang="zh-CN" altLang="en-US" dirty="0" smtClean="0"/>
              <a:t>的优缺点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5780" y="1196752"/>
            <a:ext cx="496855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优点：</a:t>
            </a:r>
            <a:endParaRPr lang="en-US" altLang="zh-CN" sz="28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Arial Rounded MT Bold" panose="020F07040305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速度快和优雅的隔离框架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管理操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作都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是以秒或毫秒为单位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的。</a:t>
            </a:r>
            <a:endParaRPr lang="en-US" altLang="zh-CN" sz="2000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灵活，</a:t>
            </a: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CPU/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内存低消耗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将应用和系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统容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器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化，不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添加额外的操作系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</a:t>
            </a:r>
            <a:endParaRPr lang="en-US" altLang="zh-CN" sz="2000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轻量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拥有足够的“操作系统”，仅需添加或减小镜像即可。在一台服务器上可以布署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100~1000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Containers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容器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hlinkClick r:id="rId2" action="ppaction://hlinksldjump"/>
              </a:rPr>
              <a:t>生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hlinkClick r:id="rId2" action="ppaction://hlinksldjump"/>
              </a:rPr>
              <a:t>态系统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正在越来越受欢迎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，还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有不计其数的社区和第三方应用。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便宜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开源的，免费的，低成本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endParaRPr lang="en-US" altLang="zh-CN" sz="2000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云支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持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不计其数的云服务提供创建和管理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容器框架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06380" y="1187367"/>
            <a:ext cx="496855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缺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点：</a:t>
            </a:r>
            <a:endParaRPr lang="en-US" altLang="zh-CN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altLang="zh-CN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Go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语言还没有完全成熟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Docker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由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Go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语言开发，但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GO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语言对大多数开发者来说比较陌生，而且还在不断改进，距离成熟还有一段时间。此半</a:t>
            </a:r>
            <a:r>
              <a:rPr lang="en-US" altLang="zh-CN" sz="2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git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、半包管理的方式让一些人产生不适。</a:t>
            </a:r>
            <a:endParaRPr lang="en-US" altLang="zh-CN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被私有公司控制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Docker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是一家叫</a:t>
            </a:r>
            <a:r>
              <a:rPr lang="en-US" altLang="zh-CN" sz="2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Dotcloud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的私有公司设计的，公司都是以营利为目的，未来不可能完全免费。</a:t>
            </a:r>
            <a:endParaRPr lang="en-US" altLang="zh-CN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Right Arrow 2">
            <a:hlinkClick r:id="rId3" action="ppaction://hlinksldjump"/>
          </p:cNvPr>
          <p:cNvSpPr/>
          <p:nvPr/>
        </p:nvSpPr>
        <p:spPr>
          <a:xfrm>
            <a:off x="9713360" y="316145"/>
            <a:ext cx="648072" cy="710695"/>
          </a:xfrm>
          <a:prstGeom prst="rightArrow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442898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2164" y="260648"/>
            <a:ext cx="4536504" cy="838200"/>
          </a:xfrm>
        </p:spPr>
        <p:txBody>
          <a:bodyPr/>
          <a:lstStyle/>
          <a:p>
            <a:r>
              <a:rPr lang="en-US" altLang="zh-CN" dirty="0" smtClean="0"/>
              <a:t>Docker </a:t>
            </a:r>
            <a:r>
              <a:rPr lang="zh-CN" altLang="en-US" dirty="0" smtClean="0"/>
              <a:t>生态系统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1250042"/>
            <a:ext cx="8280920" cy="49239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95764" y="1700808"/>
            <a:ext cx="34064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Engine: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一个便携式、轻量级的运行环境和包管理器。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Hub: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为创建自动化工作流和分享应用创建的云服务组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成，默认的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pull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都是从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Hub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上拉取镜像的。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Down Arrow 3">
            <a:hlinkClick r:id="rId3" action="ppaction://hlinksldjump"/>
          </p:cNvPr>
          <p:cNvSpPr/>
          <p:nvPr/>
        </p:nvSpPr>
        <p:spPr>
          <a:xfrm rot="5400000">
            <a:off x="9478788" y="5301208"/>
            <a:ext cx="792088" cy="792088"/>
          </a:xfrm>
          <a:prstGeom prst="downArrow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853211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820" y="439710"/>
            <a:ext cx="5117130" cy="838200"/>
          </a:xfrm>
        </p:spPr>
        <p:txBody>
          <a:bodyPr/>
          <a:lstStyle/>
          <a:p>
            <a:r>
              <a:rPr lang="en-US" altLang="zh-CN" dirty="0" smtClean="0"/>
              <a:t>Docker</a:t>
            </a:r>
            <a:r>
              <a:rPr lang="zh-CN" altLang="en-US" dirty="0" smtClean="0"/>
              <a:t>的运行平台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9836" y="1484784"/>
            <a:ext cx="96490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Linux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：支持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ubuntu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Fedora,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Debian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Oracle Linux,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SuSE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</a:t>
            </a:r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://docs.docker.com/engine/installation/linux/ubuntu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/</a:t>
            </a:r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Mac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：需要安装插件安装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Toolbox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://docs.docker.com/docker-for-mac/install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/</a:t>
            </a:r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 Windows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：需要安装插件或者设置</a:t>
            </a:r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Windows10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docs.docker.com/docker-for-windows/install/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Enable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Hyper-V 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Windows8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5"/>
              </a:rPr>
              <a:t>http://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5"/>
              </a:rPr>
              <a:t>blog.csdn.net/u010542940/article/details/51193013</a:t>
            </a:r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ToolBox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0290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6785" y="980728"/>
            <a:ext cx="6629298" cy="838200"/>
          </a:xfrm>
        </p:spPr>
        <p:txBody>
          <a:bodyPr/>
          <a:lstStyle/>
          <a:p>
            <a:r>
              <a:rPr lang="en-US" altLang="zh-CN" sz="4800" dirty="0" smtClean="0"/>
              <a:t>2. Docker</a:t>
            </a:r>
            <a:r>
              <a:rPr lang="zh-CN" altLang="en-US" sz="4800" dirty="0" smtClean="0"/>
              <a:t>的原理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2998068" y="2429502"/>
            <a:ext cx="48965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的三个基本概念</a:t>
            </a:r>
            <a:endParaRPr lang="en-US" altLang="zh-CN" sz="2800" b="1" dirty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8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的轻量级的原因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417793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820" y="116632"/>
            <a:ext cx="5909218" cy="838200"/>
          </a:xfrm>
        </p:spPr>
        <p:txBody>
          <a:bodyPr/>
          <a:lstStyle/>
          <a:p>
            <a:r>
              <a:rPr lang="en-US" dirty="0" smtClean="0"/>
              <a:t>D</a:t>
            </a:r>
            <a:r>
              <a:rPr lang="en-US" altLang="zh-CN" dirty="0" smtClean="0"/>
              <a:t>ocker</a:t>
            </a:r>
            <a:r>
              <a:rPr lang="zh-CN" altLang="en-US" dirty="0" smtClean="0"/>
              <a:t>的三个基本概念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8820" y="1124744"/>
            <a:ext cx="10945216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镜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像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(Image)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镜像就是一个只读的模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板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可以用来创建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容器。如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Ubuntu14.04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镜像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。对于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，内核启动后，会挂在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root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文件系提供用户控件支持，而对于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Image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，就相当于是一个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root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文件系统。是采用分层存储的架构，构建镜像时是一层层的构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建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前一层是后一层的基础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容器</a:t>
            </a:r>
            <a:r>
              <a:rPr lang="zh-CN" altLang="en-US" sz="22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(Container)</a:t>
            </a:r>
            <a:r>
              <a:rPr lang="zh-CN" altLang="en-US"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负责应用程序的运行，包括操作系统，用户添加的文件以及元数据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镜像和容器就行类和实例的关系；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容器是从镜像创建的运行实例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它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可以被启动、开始、停止、删除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每个容器都有自己独立的命名空间，每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个容器都是相互隔离的、保证安全的平台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容器存储层的生存周期和容器一样，保存在容器内的信息会随着容器的删除而消失。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如易版的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Ubuntu14.04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的运行环境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仓</a:t>
            </a:r>
            <a:r>
              <a:rPr lang="zh-CN" altLang="en-US" sz="22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库</a:t>
            </a:r>
            <a:r>
              <a:rPr lang="en-US" altLang="zh-CN" sz="22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(Repository)</a:t>
            </a:r>
            <a:r>
              <a:rPr lang="zh-CN" altLang="en-US"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仓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库是集中存放镜像文件的场所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。分为公共仓库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DockerHub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和私有仓库。每个仓库可以包含多个标签，每个标签对应一个镜像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80532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733" y="-34432"/>
            <a:ext cx="6518856" cy="853097"/>
          </a:xfrm>
        </p:spPr>
        <p:txBody>
          <a:bodyPr/>
          <a:lstStyle/>
          <a:p>
            <a:r>
              <a:rPr lang="en-US" altLang="zh-CN" dirty="0"/>
              <a:t>Basic </a:t>
            </a:r>
            <a:r>
              <a:rPr lang="en-US" altLang="zh-CN" dirty="0" smtClean="0"/>
              <a:t>Docker System</a:t>
            </a:r>
            <a:endParaRPr lang="en-US" altLang="zh-C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410178" y="4057421"/>
            <a:ext cx="2790074" cy="1754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n 4"/>
          <p:cNvSpPr/>
          <p:nvPr/>
        </p:nvSpPr>
        <p:spPr>
          <a:xfrm>
            <a:off x="257396" y="3374577"/>
            <a:ext cx="1216548" cy="26355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Source Code Repository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367645" y="3829181"/>
            <a:ext cx="963242" cy="1033840"/>
          </a:xfrm>
          <a:prstGeom prst="flowChartDocumen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 err="1"/>
              <a:t>Docker</a:t>
            </a:r>
            <a:r>
              <a:rPr lang="en-US" sz="1200" u="sng" dirty="0" err="1"/>
              <a:t>file</a:t>
            </a:r>
            <a:endParaRPr lang="en-US" sz="1200" u="sng" dirty="0"/>
          </a:p>
          <a:p>
            <a:pPr algn="ctr"/>
            <a:r>
              <a:rPr lang="en-US" sz="1200" b="1" dirty="0"/>
              <a:t>For </a:t>
            </a:r>
          </a:p>
          <a:p>
            <a:pPr algn="ctr"/>
            <a:r>
              <a:rPr lang="en-US" sz="1200" b="1" dirty="0"/>
              <a:t>A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3341492" y="5175940"/>
            <a:ext cx="1938542" cy="560213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Docker Engine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200251" y="3162050"/>
            <a:ext cx="0" cy="2013889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70716" y="3531380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Build</a:t>
            </a:r>
          </a:p>
        </p:txBody>
      </p:sp>
      <p:sp>
        <p:nvSpPr>
          <p:cNvPr id="10" name="Flowchart: Process 9"/>
          <p:cNvSpPr/>
          <p:nvPr/>
        </p:nvSpPr>
        <p:spPr>
          <a:xfrm rot="5400000">
            <a:off x="9868245" y="4984529"/>
            <a:ext cx="1415477" cy="418541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Docker 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8446211" y="5908358"/>
            <a:ext cx="3154312" cy="418541"/>
          </a:xfrm>
          <a:prstGeom prst="flowChartProcess">
            <a:avLst/>
          </a:prstGeom>
          <a:solidFill>
            <a:srgbClr val="F40C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Host 2 OS  (Linux)</a:t>
            </a:r>
          </a:p>
        </p:txBody>
      </p:sp>
      <p:sp>
        <p:nvSpPr>
          <p:cNvPr id="12" name="Cube 11"/>
          <p:cNvSpPr/>
          <p:nvPr/>
        </p:nvSpPr>
        <p:spPr>
          <a:xfrm>
            <a:off x="8446211" y="4527101"/>
            <a:ext cx="518836" cy="1397629"/>
          </a:xfrm>
          <a:prstGeom prst="cube">
            <a:avLst>
              <a:gd name="adj" fmla="val 27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Container A</a:t>
            </a:r>
          </a:p>
        </p:txBody>
      </p:sp>
      <p:sp>
        <p:nvSpPr>
          <p:cNvPr id="13" name="Cube 12"/>
          <p:cNvSpPr/>
          <p:nvPr/>
        </p:nvSpPr>
        <p:spPr>
          <a:xfrm>
            <a:off x="9086124" y="4559688"/>
            <a:ext cx="494458" cy="13313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Container B</a:t>
            </a:r>
          </a:p>
        </p:txBody>
      </p:sp>
      <p:sp>
        <p:nvSpPr>
          <p:cNvPr id="14" name="Cube 13"/>
          <p:cNvSpPr/>
          <p:nvPr/>
        </p:nvSpPr>
        <p:spPr>
          <a:xfrm>
            <a:off x="9701660" y="4566798"/>
            <a:ext cx="494458" cy="13313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Container C</a:t>
            </a:r>
          </a:p>
        </p:txBody>
      </p:sp>
      <p:sp>
        <p:nvSpPr>
          <p:cNvPr id="15" name="Cube 14"/>
          <p:cNvSpPr/>
          <p:nvPr/>
        </p:nvSpPr>
        <p:spPr>
          <a:xfrm>
            <a:off x="3507107" y="885250"/>
            <a:ext cx="1001854" cy="214363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  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5001086" y="2010206"/>
            <a:ext cx="5302985" cy="8465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23608" y="1325203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Push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0998279" y="2631374"/>
            <a:ext cx="21038" cy="3293355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1306895" y="2712241"/>
            <a:ext cx="29838" cy="3178772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004546" y="2857464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Search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370537" y="2978300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Pull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402599" y="3447572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Run</a:t>
            </a:r>
          </a:p>
        </p:txBody>
      </p:sp>
      <p:sp>
        <p:nvSpPr>
          <p:cNvPr id="23" name="Flowchart: Process 22"/>
          <p:cNvSpPr/>
          <p:nvPr/>
        </p:nvSpPr>
        <p:spPr>
          <a:xfrm>
            <a:off x="3341492" y="5705235"/>
            <a:ext cx="1938542" cy="418541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Host 1  OS (Linux)</a:t>
            </a:r>
          </a:p>
        </p:txBody>
      </p:sp>
      <p:sp>
        <p:nvSpPr>
          <p:cNvPr id="45" name="Can 44"/>
          <p:cNvSpPr/>
          <p:nvPr/>
        </p:nvSpPr>
        <p:spPr>
          <a:xfrm>
            <a:off x="10571884" y="755510"/>
            <a:ext cx="1172019" cy="18778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Docker</a:t>
            </a:r>
          </a:p>
          <a:p>
            <a:pPr algn="ctr"/>
            <a:r>
              <a:rPr lang="en-US" sz="1600" dirty="0"/>
              <a:t>Container</a:t>
            </a:r>
          </a:p>
          <a:p>
            <a:pPr algn="ctr"/>
            <a:r>
              <a:rPr lang="en-US" sz="1600" dirty="0"/>
              <a:t>Image Registry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507107" y="1917190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lt1"/>
                </a:solidFill>
              </a:rPr>
              <a:t>Image</a:t>
            </a:r>
            <a:endParaRPr lang="zh-CN" altLang="en-US"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35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9796" y="432215"/>
            <a:ext cx="11438251" cy="838200"/>
          </a:xfrm>
        </p:spPr>
        <p:txBody>
          <a:bodyPr/>
          <a:lstStyle/>
          <a:p>
            <a:r>
              <a:rPr lang="en-US" altLang="zh-CN" dirty="0" smtClean="0"/>
              <a:t>Docker VS </a:t>
            </a:r>
            <a:r>
              <a:rPr lang="zh-CN" altLang="en-US" dirty="0" smtClean="0"/>
              <a:t>虚拟机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29" y="1463192"/>
            <a:ext cx="5672902" cy="20768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3" y="3680784"/>
            <a:ext cx="5805771" cy="2224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390" y="3861048"/>
            <a:ext cx="5518665" cy="165618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81550" y="4437112"/>
            <a:ext cx="178447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230316" y="5157192"/>
            <a:ext cx="9361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99520" y="5373216"/>
            <a:ext cx="24068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118748" y="5085184"/>
            <a:ext cx="18722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206980" y="4689140"/>
            <a:ext cx="5760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118748" y="4869160"/>
            <a:ext cx="25202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118748" y="5482425"/>
            <a:ext cx="17013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37351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820" y="116632"/>
            <a:ext cx="5909218" cy="838200"/>
          </a:xfrm>
        </p:spPr>
        <p:txBody>
          <a:bodyPr/>
          <a:lstStyle/>
          <a:p>
            <a:r>
              <a:rPr lang="en-US" dirty="0" smtClean="0"/>
              <a:t>D</a:t>
            </a:r>
            <a:r>
              <a:rPr lang="en-US" altLang="zh-CN" dirty="0" smtClean="0"/>
              <a:t>ocker</a:t>
            </a:r>
            <a:r>
              <a:rPr lang="en-US" dirty="0" smtClean="0"/>
              <a:t> VS </a:t>
            </a:r>
            <a:r>
              <a:rPr lang="zh-CN" altLang="en-US" dirty="0" smtClean="0"/>
              <a:t>虚拟机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546"/>
          <a:stretch/>
        </p:blipFill>
        <p:spPr>
          <a:xfrm>
            <a:off x="343967" y="1844824"/>
            <a:ext cx="6051721" cy="3024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72" y="1934289"/>
            <a:ext cx="5719455" cy="28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5021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820" y="116632"/>
            <a:ext cx="5909218" cy="838200"/>
          </a:xfrm>
        </p:spPr>
        <p:txBody>
          <a:bodyPr/>
          <a:lstStyle/>
          <a:p>
            <a:r>
              <a:rPr lang="en-US" dirty="0" smtClean="0"/>
              <a:t>D</a:t>
            </a:r>
            <a:r>
              <a:rPr lang="en-US" altLang="zh-CN" dirty="0" smtClean="0"/>
              <a:t>ocker</a:t>
            </a:r>
            <a:r>
              <a:rPr lang="zh-CN" altLang="en-US" dirty="0" smtClean="0"/>
              <a:t>轻量级的三个原因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7828" y="1556792"/>
            <a:ext cx="9001000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共享操作系统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的容器共享操作系统，但是相互独立。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不需要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Gest 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操作系统节省了很大的存储空间。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2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多层存储结构，基于</a:t>
            </a:r>
            <a:r>
              <a:rPr lang="en-US" altLang="zh-CN" sz="2200" b="1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UnionFS</a:t>
            </a:r>
            <a:r>
              <a:rPr lang="zh-CN" altLang="en-US"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由于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镜像是多层存储结构，并且可以继承、复用，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因此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不同镜像可能会因为使用相同的基础镜像，从而拥有共同的层。由于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Union FS(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联合文件系统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，相同的层只需要保存一份即可，因此实际镜像硬盘占用空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间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u"/>
            </a:pP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2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只需要保存容器中不同的部分</a:t>
            </a:r>
            <a:r>
              <a:rPr lang="zh-CN" altLang="en-US" sz="2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于含有不同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的容器，由于资源的共享，只需要保存容器间不同的部分。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08250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6785" y="980728"/>
            <a:ext cx="6629298" cy="838200"/>
          </a:xfrm>
        </p:spPr>
        <p:txBody>
          <a:bodyPr/>
          <a:lstStyle/>
          <a:p>
            <a:r>
              <a:rPr lang="en-US" altLang="zh-CN" sz="4800" dirty="0" smtClean="0"/>
              <a:t>3. Docker</a:t>
            </a:r>
            <a:r>
              <a:rPr lang="zh-CN" altLang="en-US" sz="4800" dirty="0" smtClean="0"/>
              <a:t>的常用命令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790156" y="2460311"/>
            <a:ext cx="44644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 err="1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Dockefile</a:t>
            </a:r>
            <a:r>
              <a:rPr lang="zh-CN" alt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的常用命令</a:t>
            </a:r>
            <a:endParaRPr lang="en-US" altLang="zh-CN" sz="2800" b="1" dirty="0" smtClean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 err="1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Dockerfile</a:t>
            </a:r>
            <a:r>
              <a:rPr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的编</a:t>
            </a:r>
            <a:r>
              <a:rPr lang="zh-CN" alt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写</a:t>
            </a:r>
            <a:endParaRPr lang="en-US" altLang="zh-CN" sz="2800" b="1" dirty="0" smtClean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的命</a:t>
            </a:r>
            <a:r>
              <a:rPr lang="zh-CN" alt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令</a:t>
            </a:r>
            <a:endParaRPr lang="en-US" altLang="zh-CN" sz="2800" b="1" dirty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1177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7788" y="432215"/>
            <a:ext cx="7228383" cy="54851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主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要内容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734726" y="1124744"/>
            <a:ext cx="4495590" cy="504056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 </a:t>
            </a:r>
            <a:r>
              <a:rPr lang="en-US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ocker </a:t>
            </a:r>
            <a:r>
              <a:rPr lang="zh-CN" altLang="en-US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的背景介绍</a:t>
            </a:r>
            <a:endParaRPr lang="en-US" altLang="zh-CN" sz="2800" b="1" dirty="0" smtClean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ocker</a:t>
            </a:r>
            <a:r>
              <a:rPr lang="zh-CN" alt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的定义和发展</a:t>
            </a:r>
            <a:endParaRPr lang="en-US" b="1" dirty="0" smtClean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ocker</a:t>
            </a:r>
            <a:r>
              <a:rPr lang="zh-CN" alt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的优缺点</a:t>
            </a:r>
            <a:endParaRPr lang="en-US" altLang="zh-CN" b="1" dirty="0" smtClean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Docker</a:t>
            </a:r>
            <a:r>
              <a:rPr lang="zh-CN" alt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的应用平台</a:t>
            </a:r>
            <a:endParaRPr lang="en-US" altLang="zh-CN" b="1" dirty="0" smtClean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 smtClean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8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 </a:t>
            </a:r>
            <a:r>
              <a:rPr lang="en-US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ocker</a:t>
            </a:r>
            <a:r>
              <a:rPr lang="zh-CN" altLang="en-US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的原理</a:t>
            </a:r>
            <a:endParaRPr lang="en-US" altLang="zh-CN" sz="2800" b="1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的基本元素</a:t>
            </a:r>
            <a:endParaRPr lang="en-US" altLang="zh-CN" b="1" dirty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的轻量级的原因</a:t>
            </a:r>
            <a:endParaRPr lang="en-US" altLang="zh-CN" b="1" dirty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endParaRPr lang="en-US" altLang="zh-CN" b="1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4" name="文本占位符 2"/>
          <p:cNvSpPr txBox="1">
            <a:spLocks/>
          </p:cNvSpPr>
          <p:nvPr/>
        </p:nvSpPr>
        <p:spPr>
          <a:xfrm>
            <a:off x="5878388" y="1196752"/>
            <a:ext cx="4495590" cy="5040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90000"/>
              <a:buFont typeface="Arial" pitchFamily="34" charset="0"/>
              <a:buChar char="•"/>
              <a:tabLst/>
              <a:defRPr lang="en-US" sz="2200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FontTx/>
              <a:buNone/>
              <a:defRPr lang="en-US" sz="1800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itchFamily="34" charset="0"/>
              <a:buAutoNum type="arabicPeriod" startAt="3"/>
            </a:pPr>
            <a:r>
              <a:rPr lang="en-US" altLang="zh-CN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</a:t>
            </a:r>
            <a:r>
              <a:rPr lang="zh-CN" altLang="en-US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常用命</a:t>
            </a:r>
            <a:r>
              <a:rPr lang="zh-CN" altLang="en-US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令</a:t>
            </a:r>
            <a:r>
              <a:rPr lang="en-US" altLang="zh-CN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</a:p>
          <a:p>
            <a:pPr marL="0" indent="0">
              <a:buNone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b="1" dirty="0" err="1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Dockefile</a:t>
            </a:r>
            <a:r>
              <a:rPr lang="zh-CN" alt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的常用命令</a:t>
            </a:r>
            <a:endParaRPr lang="en-US" altLang="zh-CN" b="1" dirty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en-US" altLang="zh-CN" b="1" dirty="0" err="1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Dockerfile</a:t>
            </a:r>
            <a:r>
              <a:rPr lang="zh-CN" alt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的编写</a:t>
            </a:r>
            <a:endParaRPr lang="en-US" altLang="zh-CN" b="1" dirty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Docker</a:t>
            </a:r>
            <a:r>
              <a:rPr lang="zh-CN" alt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的命</a:t>
            </a:r>
            <a:r>
              <a:rPr lang="zh-CN" alt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令</a:t>
            </a:r>
            <a:endParaRPr lang="en-US" altLang="zh-CN" b="1" dirty="0" smtClean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b="1" dirty="0" smtClean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zh-CN" sz="28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  </a:t>
            </a:r>
            <a:r>
              <a:rPr lang="en-US" altLang="zh-CN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</a:t>
            </a:r>
            <a:r>
              <a:rPr lang="zh-CN" altLang="en-US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Demo</a:t>
            </a:r>
            <a:r>
              <a:rPr lang="zh-CN" altLang="en-US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演示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2357015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683" y="476672"/>
            <a:ext cx="9505056" cy="838200"/>
          </a:xfrm>
        </p:spPr>
        <p:txBody>
          <a:bodyPr/>
          <a:lstStyle/>
          <a:p>
            <a:r>
              <a:rPr lang="en-US" altLang="zh-CN" dirty="0" err="1" smtClean="0"/>
              <a:t>Dockerfile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的常用命令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2868" y="1484784"/>
            <a:ext cx="110892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指定镜像</a:t>
            </a:r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所谓定制镜像，那一定是以一个镜像为基础，在其上进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行定制。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sratch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是以空白镜像为基础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altLang="zh-CN" sz="2400" dirty="0" smtClean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RUN</a:t>
            </a:r>
            <a:r>
              <a:rPr lang="zh-CN" altLang="en-US" sz="2400" dirty="0" smtClean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执行命令</a:t>
            </a:r>
            <a:endParaRPr lang="en-US" altLang="zh-CN" sz="2400" dirty="0">
              <a:solidFill>
                <a:srgbClr val="0096D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RUN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就像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Shell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脚本一样可以执行命令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，但是每一个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RUN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都会建立一层，所以尽量把一层的东西都放在一个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RUN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里面，用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en-US" altLang="zh-CN" sz="2000" dirty="0" smtClean="0">
                <a:solidFill>
                  <a:srgbClr val="000000"/>
                </a:solidFill>
                <a:latin typeface="LiberationMono"/>
              </a:rPr>
              <a:t>\’</a:t>
            </a:r>
            <a:r>
              <a:rPr lang="zh-CN" altLang="en-US" sz="2000" dirty="0" smtClean="0">
                <a:solidFill>
                  <a:srgbClr val="000000"/>
                </a:solidFill>
                <a:latin typeface="LiberationMono"/>
              </a:rPr>
              <a:t>分行，用</a:t>
            </a:r>
            <a:r>
              <a:rPr lang="en-US" altLang="zh-CN" sz="2000" dirty="0" smtClean="0">
                <a:solidFill>
                  <a:srgbClr val="000000"/>
                </a:solidFill>
                <a:latin typeface="LiberationMono"/>
              </a:rPr>
              <a:t>’&amp;&amp;’</a:t>
            </a:r>
            <a:r>
              <a:rPr lang="zh-CN" altLang="en-US" sz="2000" dirty="0" smtClean="0">
                <a:solidFill>
                  <a:srgbClr val="000000"/>
                </a:solidFill>
                <a:latin typeface="LiberationMono"/>
              </a:rPr>
              <a:t>承接上一行</a:t>
            </a:r>
            <a:endParaRPr lang="en-US" altLang="zh-CN" sz="2000" dirty="0" smtClean="0">
              <a:solidFill>
                <a:srgbClr val="000000"/>
              </a:solidFill>
              <a:latin typeface="LiberationMono"/>
            </a:endParaRPr>
          </a:p>
          <a:p>
            <a:endParaRPr lang="en-US" altLang="zh-CN" sz="2000" dirty="0" smtClean="0">
              <a:solidFill>
                <a:srgbClr val="000000"/>
              </a:solidFill>
              <a:latin typeface="LiberationMono"/>
            </a:endParaRPr>
          </a:p>
          <a:p>
            <a:pPr lvl="0"/>
            <a:r>
              <a:rPr lang="en-US" altLang="zh-CN" sz="2400" dirty="0" smtClean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COPY</a:t>
            </a:r>
            <a:r>
              <a:rPr lang="zh-CN" altLang="en-US" sz="2400" dirty="0" smtClean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复制添加文件</a:t>
            </a:r>
            <a:endParaRPr lang="en-US" altLang="zh-CN" sz="2400" dirty="0">
              <a:solidFill>
                <a:srgbClr val="0096D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COPY &lt;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源路径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&gt;... &lt;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目标路径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</a:p>
          <a:p>
            <a:pPr lvl="0"/>
            <a:endParaRPr lang="en-US" altLang="zh-CN" sz="1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altLang="zh-CN" sz="2400" dirty="0" smtClean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</a:t>
            </a:r>
            <a:r>
              <a:rPr lang="zh-CN" altLang="en-US" sz="2400" dirty="0" smtClean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添</a:t>
            </a:r>
            <a:r>
              <a:rPr lang="zh-CN" altLang="en-US" sz="2400" dirty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加文件</a:t>
            </a:r>
            <a:endParaRPr lang="en-US" altLang="zh-CN" sz="2400" dirty="0">
              <a:solidFill>
                <a:srgbClr val="0096D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COPY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类似，只不过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可以将文件自动解压，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源路径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&gt;... &lt;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目标路径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en-US" altLang="zh-CN" sz="1600" dirty="0">
              <a:solidFill>
                <a:srgbClr val="0096D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8374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170" y="404664"/>
            <a:ext cx="9505056" cy="838200"/>
          </a:xfrm>
        </p:spPr>
        <p:txBody>
          <a:bodyPr/>
          <a:lstStyle/>
          <a:p>
            <a:r>
              <a:rPr lang="en-US" altLang="zh-CN" dirty="0" err="1" smtClean="0"/>
              <a:t>Dockerfile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的常用命令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1170" y="1242864"/>
            <a:ext cx="1108923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CMD</a:t>
            </a:r>
            <a:r>
              <a:rPr lang="zh-CN" altLang="en-US" sz="2400" dirty="0" smtClean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运行时容器需要执行的命令</a:t>
            </a:r>
            <a:endParaRPr lang="en-US" altLang="zh-CN" sz="2400" dirty="0">
              <a:solidFill>
                <a:srgbClr val="0096D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有点像开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机启动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项，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CMD [“/bin/echo”, “this is a echo test ”]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，必须是直接运行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run 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image_name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</a:p>
          <a:p>
            <a:pPr lvl="0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然后输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 is a echo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意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run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命令如果指定了参数会把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CMD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里的参数覆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盖，如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run -it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ubuntu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/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bin/bash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则不会输出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 is a echo test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altLang="zh-CN" sz="2400" dirty="0" smtClean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ENTRYPOINT</a:t>
            </a:r>
            <a:r>
              <a:rPr lang="zh-CN" altLang="en-US" sz="2400" dirty="0" smtClean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进入点</a:t>
            </a:r>
            <a:endParaRPr lang="en-US" altLang="zh-CN" sz="2400" dirty="0">
              <a:solidFill>
                <a:srgbClr val="0096D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ENTRYPOINT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[“/bin/echo”] 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来构建镜像，当运行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run -it 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image_name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etc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fstab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/bin/bash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行之后就输出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etc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fstab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里的内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容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CMD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只会执行最新一条命令，而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ENTRYPOINT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可以执行多条命令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altLang="zh-CN" sz="2400" dirty="0" smtClean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EXPOSE</a:t>
            </a:r>
            <a:r>
              <a:rPr lang="zh-CN" altLang="en-US" sz="2400" dirty="0" smtClean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输出容器暴露的端口</a:t>
            </a:r>
            <a:endParaRPr lang="en-US" altLang="zh-CN" sz="2400" dirty="0">
              <a:solidFill>
                <a:srgbClr val="0096D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例如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EXPOSE 8090</a:t>
            </a:r>
          </a:p>
          <a:p>
            <a:pPr lvl="0"/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altLang="zh-CN" sz="2400" b="1" dirty="0">
                <a:latin typeface="Arial-BoldMT"/>
              </a:rPr>
              <a:t>WORKDIR</a:t>
            </a:r>
            <a:r>
              <a:rPr lang="en-US" altLang="zh-CN" sz="2400" dirty="0"/>
              <a:t> </a:t>
            </a:r>
            <a:r>
              <a:rPr lang="zh-CN" altLang="en-US" sz="2400" dirty="0">
                <a:latin typeface="UKaiCN"/>
              </a:rPr>
              <a:t>指定工作目</a:t>
            </a:r>
            <a:r>
              <a:rPr lang="zh-CN" altLang="en-US" sz="2400" dirty="0" smtClean="0">
                <a:latin typeface="UKaiCN"/>
              </a:rPr>
              <a:t>录</a:t>
            </a:r>
            <a:endParaRPr lang="en-US" altLang="zh-CN" sz="2400" dirty="0" smtClean="0">
              <a:latin typeface="UKaiCN"/>
            </a:endParaRPr>
          </a:p>
          <a:p>
            <a:pPr lvl="0"/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38743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705" y="188640"/>
            <a:ext cx="7992887" cy="649560"/>
          </a:xfrm>
        </p:spPr>
        <p:txBody>
          <a:bodyPr/>
          <a:lstStyle/>
          <a:p>
            <a:r>
              <a:rPr lang="en-US" altLang="zh-CN" dirty="0" err="1" smtClean="0"/>
              <a:t>Dockerfile</a:t>
            </a:r>
            <a:r>
              <a:rPr lang="zh-CN" altLang="en-US" dirty="0" smtClean="0"/>
              <a:t>编译，及生成容器的命令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6074" y="864972"/>
            <a:ext cx="1087320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</a:t>
            </a:r>
            <a:r>
              <a:rPr lang="zh-CN" altLang="en-US" sz="24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译</a:t>
            </a:r>
            <a:r>
              <a:rPr lang="en-US" altLang="zh-CN" sz="2400" dirty="0" err="1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Dockerfile</a:t>
            </a:r>
            <a:r>
              <a:rPr lang="zh-CN" altLang="en-US" sz="24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 </a:t>
            </a:r>
            <a:endParaRPr lang="en-US" altLang="zh-CN" sz="2400" dirty="0" smtClean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Build </a:t>
            </a:r>
            <a:r>
              <a:rPr lang="en-US" altLang="zh-CN" sz="2000" dirty="0" err="1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Dockfile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build [OPTIONS] PATH | URL | -</a:t>
            </a:r>
          </a:p>
          <a:p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例子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build -t 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Image_Name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.</a:t>
            </a:r>
          </a:p>
          <a:p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-t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tag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表示当前目录，而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Dockerfile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一般就在当前目录下</a:t>
            </a:r>
          </a:p>
          <a:p>
            <a:pPr lvl="0"/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  </a:t>
            </a:r>
            <a:r>
              <a:rPr lang="zh-CN" alt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</a:t>
            </a:r>
            <a:r>
              <a:rPr lang="zh-CN" altLang="en-US" sz="24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行镜像生成容器：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运行镜像生成容器：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sudo docker run [OPTIONS] IMAGE[:TAG] [COMMAND] [ARG...]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OPTIONS:  -it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：这是两个参数，一个是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：交互式操作，一个是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-t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终端。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-d (Detached)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：那么容器会在后台运行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--name: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可以指定生成容器的名字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-p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：可以指定映射端口</a:t>
            </a:r>
          </a:p>
          <a:p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子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：生成容器后直接进入，退出容器自动删除：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run -it --rm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image_name:tag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bash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生成容器指定容器的名字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直接进入：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run -it  --name container_name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image_name:tag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bash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生成容器指定容器的名字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后台运行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run -it  -d --name container_name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image_name:tag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bash</a:t>
            </a:r>
          </a:p>
          <a:p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指定映射端口</a:t>
            </a: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8090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sudo docker run -it -p 8090:8090 -d --name container_name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image_name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bash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host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8090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号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端口，映射到容器暴露的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8090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口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；则在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window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上可以通过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server_IP:host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的端口号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http://10.79.41.36:8090/</a:t>
            </a:r>
          </a:p>
        </p:txBody>
      </p:sp>
    </p:spTree>
    <p:extLst>
      <p:ext uri="{BB962C8B-B14F-4D97-AF65-F5344CB8AC3E}">
        <p14:creationId xmlns:p14="http://schemas.microsoft.com/office/powerpoint/2010/main" val="173520300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9797" y="188640"/>
            <a:ext cx="9505056" cy="838200"/>
          </a:xfrm>
        </p:spPr>
        <p:txBody>
          <a:bodyPr/>
          <a:lstStyle/>
          <a:p>
            <a:r>
              <a:rPr lang="en-US" altLang="zh-CN" dirty="0" err="1" smtClean="0"/>
              <a:t>Dockerfile</a:t>
            </a:r>
            <a:r>
              <a:rPr lang="zh-CN" altLang="en-US" dirty="0" smtClean="0"/>
              <a:t>编译，及生成容器的命令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3812" y="1071801"/>
            <a:ext cx="108732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进入容器</a:t>
            </a:r>
            <a:r>
              <a:rPr lang="en-US" altLang="zh-CN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altLang="zh-CN" sz="2400" dirty="0" smtClean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exec [OPTIONS] CONTAINER COMMAND [ARG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...]</a:t>
            </a:r>
          </a:p>
          <a:p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子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：直接进入容器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exec -it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container_name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bash </a:t>
            </a:r>
          </a:p>
          <a:p>
            <a:pPr lvl="0"/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进入容器并执行一些命令：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exec -d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ubuntu_bash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touch /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tmp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execWorks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/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zh-CN" altLang="en-US" sz="24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将生成的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</a:t>
            </a:r>
            <a:r>
              <a:rPr lang="zh-CN" altLang="en-US" sz="24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上传到仓库</a:t>
            </a:r>
            <a:endParaRPr lang="en-US" altLang="zh-CN" sz="2400" dirty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先给镜像标注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tag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tag SOURCE_IMAGE[:TAG] TARGET_IMAGE[:TAG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lvl="0"/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例子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私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有仓：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tag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load_balance_simulator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sdntools.cisco.com:5000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load_balance_simulator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0.5</a:t>
            </a:r>
          </a:p>
          <a:p>
            <a:pPr lvl="0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docker pull alpine:3.4</a:t>
            </a:r>
          </a:p>
          <a:p>
            <a:pPr lvl="0"/>
            <a:r>
              <a:rPr lang="en-US" altLang="zh-CN" sz="2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Dockerhub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上的：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tag alpine:3.4 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firewarm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/alpine:3.4  </a:t>
            </a:r>
          </a:p>
          <a:p>
            <a:pPr lvl="0"/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push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上传到仓库：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push [OPTIONS] NAME[:TAG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lvl="0"/>
            <a:r>
              <a:rPr lang="en-US" altLang="zh-CN" sz="2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Dockerhub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上的：先登录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login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然后：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push 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firewarm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/alpine:3.4</a:t>
            </a:r>
          </a:p>
          <a:p>
            <a:pPr lvl="0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私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有仓设置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no_proxy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insecurity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，然后：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push sdntools.cisco.com:5000/ubuntu_base:0.5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7570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9797" y="332656"/>
            <a:ext cx="9505056" cy="838200"/>
          </a:xfrm>
        </p:spPr>
        <p:txBody>
          <a:bodyPr/>
          <a:lstStyle/>
          <a:p>
            <a:r>
              <a:rPr lang="en-US" altLang="zh-CN" dirty="0" smtClean="0"/>
              <a:t>Docker </a:t>
            </a:r>
            <a:r>
              <a:rPr lang="zh-CN" altLang="en-US" dirty="0" smtClean="0"/>
              <a:t>的常用命令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798" y="1340768"/>
            <a:ext cx="108732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此网址可以查询所有命令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://docs.docker.com/engine/reference/commandline/build/#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build-with--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</a:p>
          <a:p>
            <a:endParaRPr lang="en-US" altLang="zh-CN" sz="1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如果有权限问题都得在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前面加一个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sudo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，或者按照以下办法</a:t>
            </a:r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自己加入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用户组：</a:t>
            </a:r>
            <a:r>
              <a:rPr lang="pt-BR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sudo </a:t>
            </a:r>
            <a:r>
              <a:rPr lang="pt-BR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gpasswd -a myusername docker  </a:t>
            </a:r>
            <a:endParaRPr lang="pt-BR" altLang="zh-CN" sz="24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pt-BR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sudo </a:t>
            </a:r>
            <a:r>
              <a:rPr lang="pt-BR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service docker </a:t>
            </a:r>
            <a:r>
              <a:rPr lang="pt-BR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restart   </a:t>
            </a:r>
            <a:r>
              <a:rPr lang="zh-CN" alt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之后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exit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，注销再登陆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置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的默认设置可以在里面设置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proxy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insecurity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的信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息：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vim /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etc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/default/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看已经配置好的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信息：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info</a:t>
            </a:r>
          </a:p>
          <a:p>
            <a:endParaRPr lang="en-US" altLang="zh-CN" sz="16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的起，停，重启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pt-BR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sudo </a:t>
            </a:r>
            <a:r>
              <a:rPr lang="pt-BR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service docker </a:t>
            </a:r>
            <a:r>
              <a:rPr lang="pt-BR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start/stop/restart </a:t>
            </a:r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30792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8459" y="-54958"/>
            <a:ext cx="8352927" cy="838200"/>
          </a:xfrm>
        </p:spPr>
        <p:txBody>
          <a:bodyPr/>
          <a:lstStyle/>
          <a:p>
            <a:r>
              <a:rPr lang="en-US" altLang="zh-CN" dirty="0" smtClean="0"/>
              <a:t>Docker Image</a:t>
            </a:r>
            <a:r>
              <a:rPr lang="zh-CN" altLang="en-US" dirty="0" smtClean="0"/>
              <a:t>的常用命令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8459" y="816671"/>
            <a:ext cx="108732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Pull Image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的命令：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pull [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选项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 [Docker Registry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]&lt;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仓库名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&gt;:&lt;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标签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</a:p>
          <a:p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Registry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域名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/IP&gt;[: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端口号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。默认地址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Hub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仓库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名：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用户名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&gt;/&lt;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软件名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，对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于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Hub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，如果不给出用户名，则默认为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library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，也就是官方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镜像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zh-CN" alt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子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pull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alpine:3.4</a:t>
            </a:r>
          </a:p>
          <a:p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Build </a:t>
            </a:r>
            <a:r>
              <a:rPr lang="en-US" altLang="zh-CN" sz="2400" dirty="0" err="1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Dockfile</a:t>
            </a:r>
            <a:r>
              <a:rPr lang="en-US" altLang="zh-CN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r>
              <a:rPr lang="en-US" altLang="zh-CN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</a:t>
            </a:r>
            <a:r>
              <a:rPr lang="zh-CN" alt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build [OPTIONS] PATH | URL | -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例子：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sudo docker build -t </a:t>
            </a:r>
            <a:r>
              <a:rPr lang="en-US" altLang="zh-CN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Image_Name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.</a:t>
            </a:r>
          </a:p>
          <a:p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-t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tag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表示当前目录，而</a:t>
            </a:r>
            <a:r>
              <a:rPr lang="en-US" altLang="zh-CN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Dockerfile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一般就在当前目录下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查看</a:t>
            </a:r>
            <a:r>
              <a:rPr lang="en-US" altLang="zh-CN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中的 </a:t>
            </a:r>
            <a:r>
              <a:rPr lang="en-US" altLang="zh-CN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images</a:t>
            </a:r>
          </a:p>
          <a:p>
            <a:r>
              <a:rPr lang="zh-CN" altLang="en-US" sz="24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删</a:t>
            </a:r>
            <a:r>
              <a:rPr lang="zh-CN" alt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除</a:t>
            </a:r>
            <a:r>
              <a:rPr lang="en-US" altLang="zh-CN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rmi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[-f] </a:t>
            </a:r>
            <a:r>
              <a:rPr lang="en-US" altLang="zh-CN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imgae_name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image_id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查看</a:t>
            </a:r>
            <a:r>
              <a:rPr lang="en-US" altLang="zh-CN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</a:t>
            </a:r>
            <a:r>
              <a:rPr lang="zh-CN" alt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的历史消息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history [OPTIONS]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  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例：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history ngix:0.1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02403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9797" y="116632"/>
            <a:ext cx="8136903" cy="838200"/>
          </a:xfrm>
        </p:spPr>
        <p:txBody>
          <a:bodyPr/>
          <a:lstStyle/>
          <a:p>
            <a:r>
              <a:rPr lang="en-US" altLang="zh-CN" dirty="0" smtClean="0"/>
              <a:t>Docker</a:t>
            </a:r>
            <a:r>
              <a:rPr lang="zh-CN" altLang="en-US" dirty="0" smtClean="0"/>
              <a:t>关于</a:t>
            </a:r>
            <a:r>
              <a:rPr lang="en-US" altLang="zh-CN" dirty="0" smtClean="0"/>
              <a:t>Container</a:t>
            </a:r>
            <a:r>
              <a:rPr lang="zh-CN" altLang="en-US" dirty="0" smtClean="0"/>
              <a:t>的一些命令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9797" y="954832"/>
            <a:ext cx="10873208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96D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显示运行的容器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kumimoji="0" lang="en-US" altLang="zh-CN" sz="20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ps              </a:t>
            </a:r>
            <a:r>
              <a:rPr lang="zh-CN" altLang="en-US" sz="2000" dirty="0" smtClean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</a:t>
            </a:r>
            <a:r>
              <a:rPr lang="zh-CN" altLang="en-US" sz="2000" dirty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</a:t>
            </a:r>
            <a:r>
              <a:rPr lang="zh-CN" altLang="en-US" sz="2000" dirty="0" smtClean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以的</a:t>
            </a:r>
            <a:r>
              <a:rPr lang="zh-CN" altLang="en-US" sz="2000" dirty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容</a:t>
            </a:r>
            <a:r>
              <a:rPr lang="zh-CN" altLang="en-US" sz="2000" dirty="0" smtClean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器</a:t>
            </a:r>
            <a:r>
              <a:rPr lang="en-US" altLang="zh-CN" sz="2000" dirty="0" smtClean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包括停止的</a:t>
            </a:r>
            <a:r>
              <a:rPr lang="en-US" altLang="zh-CN" sz="2000" dirty="0" smtClean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ps -a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停止或者开启容器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start/stop/restart container_name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移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除正在运行的容器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rm –f container_name/id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把所有停止的容器都移除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sudo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rm $(sudo docker ps -a -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q)</a:t>
            </a:r>
          </a:p>
          <a:p>
            <a:pPr>
              <a:spcBef>
                <a:spcPts val="600"/>
              </a:spcBef>
            </a:pP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停止正在运行的容器</a:t>
            </a: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sudo docker stop $(sudo docker ps -q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示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的端口映射：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sudo docker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port container_name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2000" dirty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容器和</a:t>
            </a:r>
            <a:r>
              <a:rPr lang="en-US" altLang="zh-CN" sz="2000" dirty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local server</a:t>
            </a:r>
            <a:r>
              <a:rPr lang="zh-CN" altLang="en-US" sz="2000" dirty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中相互拷贝文件：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spcBef>
                <a:spcPts val="600"/>
              </a:spcBef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cp [OPTIONS] CONTAINER:SRC_PATH DEST_PATH|-</a:t>
            </a:r>
          </a:p>
          <a:p>
            <a:pPr lvl="0">
              <a:spcBef>
                <a:spcPts val="600"/>
              </a:spcBef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cp [OPTIONS] SRC_PATH|- CONTAINER:DEST_PATH</a:t>
            </a:r>
          </a:p>
          <a:p>
            <a:pPr lvl="0">
              <a:spcBef>
                <a:spcPts val="600"/>
              </a:spcBef>
            </a:pP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例子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cp confident_babbage:/opt/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webapp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/requirements.txt /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home/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odl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/cc-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sdn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webapp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2000" dirty="0" smtClean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</a:t>
            </a:r>
            <a:r>
              <a:rPr lang="zh-CN" altLang="en-US" sz="2000" dirty="0">
                <a:solidFill>
                  <a:srgbClr val="0096D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容器改名字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rename container_name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NEW_NAME</a:t>
            </a:r>
          </a:p>
          <a:p>
            <a:pPr lvl="0">
              <a:spcBef>
                <a:spcPts val="600"/>
              </a:spcBef>
            </a:pPr>
            <a:r>
              <a:rPr lang="zh-CN" altLang="en-US" sz="2400" b="1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</a:t>
            </a:r>
            <a:r>
              <a:rPr lang="zh-CN" altLang="en-US" sz="2400" b="1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入容器后：</a:t>
            </a:r>
            <a:endParaRPr lang="en-US" altLang="zh-CN" sz="2400" b="1" dirty="0" smtClean="0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查看进程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ps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查看所有进程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grep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8190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运行一条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语句最好要在结尾加上：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&amp;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，可以起一个进程   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查看网络端口的一些信息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netstat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-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apn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|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grep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8190 </a:t>
            </a:r>
          </a:p>
          <a:p>
            <a:pPr lvl="0"/>
            <a:endParaRPr lang="en-US" altLang="zh-CN" sz="21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68661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044" y="584684"/>
            <a:ext cx="6039915" cy="792088"/>
          </a:xfrm>
        </p:spPr>
        <p:txBody>
          <a:bodyPr/>
          <a:lstStyle/>
          <a:p>
            <a:r>
              <a:rPr lang="en-US" altLang="zh-CN" sz="4800" dirty="0" smtClean="0"/>
              <a:t>4. Docker</a:t>
            </a:r>
            <a:r>
              <a:rPr lang="zh-CN" altLang="en-US" sz="4800" dirty="0" smtClean="0"/>
              <a:t>的</a:t>
            </a:r>
            <a:r>
              <a:rPr lang="en-US" altLang="zh-CN" sz="4800" dirty="0" smtClean="0"/>
              <a:t>Demo</a:t>
            </a:r>
            <a:endParaRPr lang="en-US" sz="4800" dirty="0"/>
          </a:p>
        </p:txBody>
      </p:sp>
      <p:pic>
        <p:nvPicPr>
          <p:cNvPr id="4" name="Picture 2" descr="“Docker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745" y="1700808"/>
            <a:ext cx="4608512" cy="388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65320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8459" y="188640"/>
            <a:ext cx="8352927" cy="594602"/>
          </a:xfrm>
        </p:spPr>
        <p:txBody>
          <a:bodyPr/>
          <a:lstStyle/>
          <a:p>
            <a:r>
              <a:rPr lang="en-US" altLang="zh-CN" dirty="0" err="1" smtClean="0"/>
              <a:t>LBS_Web</a:t>
            </a:r>
            <a:r>
              <a:rPr lang="en-US" altLang="zh-CN" dirty="0" smtClean="0"/>
              <a:t> Docker </a:t>
            </a:r>
            <a:r>
              <a:rPr lang="zh-CN" altLang="en-US" dirty="0" smtClean="0"/>
              <a:t>的获取方法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8459" y="783242"/>
            <a:ext cx="108732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置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insecurity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add insecure-registries to your /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etc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/default/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commandline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vi  /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etc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/default/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DOCKER_OPTS="--insecure-registry sdntools.cisco.com:5000"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restart the docker: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commandline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sudo service docker restart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 check whether the insecure-registry added: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commandline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 docker info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获取镜像：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pull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sdntools.cisco.com:5000/load_balance_simulator:0.5</a:t>
            </a:r>
          </a:p>
          <a:p>
            <a:r>
              <a:rPr lang="zh-CN" alt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运行镜像生成相应容器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run -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itd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-p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8091:8091 sdntools.cisco.com:5000/load_balance_simulator:0.5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访问网址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Windows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server_IP:8091    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例如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 10.79.41.36:8091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Linux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127.0.0.1:8091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80182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https://docs.docker.com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</a:t>
            </a:r>
            <a:r>
              <a:rPr lang="en-US" altLang="zh-CN" dirty="0" smtClean="0">
                <a:hlinkClick r:id="rId3"/>
              </a:rPr>
              <a:t>yeasy.gitbooks.io/docker_practice/content/introduction/what.html</a:t>
            </a:r>
            <a:r>
              <a:rPr lang="en-US" altLang="zh-CN" dirty="0" smtClean="0"/>
              <a:t> </a:t>
            </a:r>
          </a:p>
          <a:p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docs.docker.com/engine/reference/commandline</a:t>
            </a:r>
            <a:r>
              <a:rPr lang="en-US" altLang="zh-CN" dirty="0" smtClean="0"/>
              <a:t> 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命令链接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://hub.docker.com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  Docker Hub</a:t>
            </a:r>
            <a:r>
              <a:rPr lang="zh-CN" altLang="en-US" dirty="0" smtClean="0"/>
              <a:t>链接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85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6785" y="980728"/>
            <a:ext cx="6629298" cy="838200"/>
          </a:xfrm>
        </p:spPr>
        <p:txBody>
          <a:bodyPr/>
          <a:lstStyle/>
          <a:p>
            <a:r>
              <a:rPr lang="en-US" altLang="zh-CN" sz="4800" dirty="0" smtClean="0"/>
              <a:t>1. Docker</a:t>
            </a:r>
            <a:r>
              <a:rPr lang="zh-CN" altLang="en-US" sz="4800" dirty="0" smtClean="0"/>
              <a:t>的背景介绍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46140" y="2735600"/>
            <a:ext cx="48965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的定义和发展</a:t>
            </a:r>
            <a:endParaRPr lang="en-US" altLang="zh-CN" sz="2800" b="1" dirty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优缺点</a:t>
            </a:r>
            <a:endParaRPr lang="en-US" altLang="zh-CN" sz="2800" b="1" dirty="0" smtClean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Docker</a:t>
            </a:r>
            <a:r>
              <a:rPr lang="zh-CN" alt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的运行平</a:t>
            </a:r>
            <a:r>
              <a:rPr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台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3600880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604172" y="3884030"/>
            <a:ext cx="1078584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2211794" y="1408926"/>
            <a:ext cx="1423096" cy="27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799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702676" y="2243042"/>
            <a:ext cx="1444570" cy="27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799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5331197" y="1056873"/>
            <a:ext cx="871807" cy="27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799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428230" y="1475845"/>
            <a:ext cx="692317" cy="27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799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805717" y="1478934"/>
            <a:ext cx="1307709" cy="27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799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07" name="Rectangle 7"/>
          <p:cNvSpPr>
            <a:spLocks/>
          </p:cNvSpPr>
          <p:nvPr/>
        </p:nvSpPr>
        <p:spPr bwMode="auto">
          <a:xfrm>
            <a:off x="1911947" y="2369752"/>
            <a:ext cx="2102592" cy="27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799" dirty="0">
                <a:ea typeface="Gill Sans" charset="0"/>
                <a:cs typeface="Gill Sans" charset="0"/>
              </a:rPr>
              <a:t>Background workers</a:t>
            </a:r>
          </a:p>
        </p:txBody>
      </p:sp>
      <p:sp>
        <p:nvSpPr>
          <p:cNvPr id="25608" name="Rectangle 8"/>
          <p:cNvSpPr>
            <a:spLocks/>
          </p:cNvSpPr>
          <p:nvPr/>
        </p:nvSpPr>
        <p:spPr bwMode="auto">
          <a:xfrm>
            <a:off x="8460109" y="2856814"/>
            <a:ext cx="1320530" cy="27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799" dirty="0">
                <a:ea typeface="Gill Sans" charset="0"/>
                <a:cs typeface="Gill Sans" charset="0"/>
              </a:rPr>
              <a:t>API endpoint</a:t>
            </a:r>
          </a:p>
        </p:txBody>
      </p:sp>
      <p:sp>
        <p:nvSpPr>
          <p:cNvPr id="25609" name="Rectangle 9"/>
          <p:cNvSpPr>
            <a:spLocks/>
          </p:cNvSpPr>
          <p:nvPr/>
        </p:nvSpPr>
        <p:spPr bwMode="auto">
          <a:xfrm>
            <a:off x="1122658" y="1610033"/>
            <a:ext cx="3320185" cy="54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nginx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1.5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modsecurity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openssl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bootstrap 2</a:t>
            </a:r>
          </a:p>
        </p:txBody>
      </p:sp>
      <p:sp>
        <p:nvSpPr>
          <p:cNvPr id="25610" name="Rectangle 10"/>
          <p:cNvSpPr>
            <a:spLocks/>
          </p:cNvSpPr>
          <p:nvPr/>
        </p:nvSpPr>
        <p:spPr bwMode="auto">
          <a:xfrm>
            <a:off x="5020774" y="1448493"/>
            <a:ext cx="1363801" cy="161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pgv8 + v8</a:t>
            </a:r>
          </a:p>
        </p:txBody>
      </p:sp>
      <p:sp>
        <p:nvSpPr>
          <p:cNvPr id="25611" name="Rectangle 11"/>
          <p:cNvSpPr>
            <a:spLocks/>
          </p:cNvSpPr>
          <p:nvPr/>
        </p:nvSpPr>
        <p:spPr bwMode="auto">
          <a:xfrm>
            <a:off x="8667706" y="1821245"/>
            <a:ext cx="2003232" cy="161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hadoop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hive + thrift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OpenJDK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2" name="Rectangle 12"/>
          <p:cNvSpPr>
            <a:spLocks/>
          </p:cNvSpPr>
          <p:nvPr/>
        </p:nvSpPr>
        <p:spPr bwMode="auto">
          <a:xfrm>
            <a:off x="4764075" y="2588685"/>
            <a:ext cx="3320185" cy="298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Ruby + Rails + sass + Unicorn</a:t>
            </a:r>
          </a:p>
        </p:txBody>
      </p:sp>
      <p:sp>
        <p:nvSpPr>
          <p:cNvPr id="25613" name="Rectangle 13"/>
          <p:cNvSpPr>
            <a:spLocks/>
          </p:cNvSpPr>
          <p:nvPr/>
        </p:nvSpPr>
        <p:spPr bwMode="auto">
          <a:xfrm>
            <a:off x="6114296" y="1825679"/>
            <a:ext cx="3320185" cy="298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-sentinel</a:t>
            </a:r>
          </a:p>
        </p:txBody>
      </p:sp>
      <p:sp>
        <p:nvSpPr>
          <p:cNvPr id="25614" name="Rectangle 14"/>
          <p:cNvSpPr>
            <a:spLocks/>
          </p:cNvSpPr>
          <p:nvPr/>
        </p:nvSpPr>
        <p:spPr bwMode="auto">
          <a:xfrm>
            <a:off x="905983" y="2667368"/>
            <a:ext cx="4259740" cy="54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3.0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libcurl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ffmpeg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libopencv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nodejs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phantomjs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5" name="Rectangle 15"/>
          <p:cNvSpPr>
            <a:spLocks/>
          </p:cNvSpPr>
          <p:nvPr/>
        </p:nvSpPr>
        <p:spPr bwMode="auto">
          <a:xfrm>
            <a:off x="7222255" y="3083427"/>
            <a:ext cx="4259740" cy="54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2.7 + Flask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psycopg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-client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2331956" y="4315720"/>
            <a:ext cx="1572136" cy="24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784415" y="4914676"/>
            <a:ext cx="913345" cy="24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5601889" y="4438798"/>
            <a:ext cx="1147451" cy="24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19" name="Rectangle 19"/>
          <p:cNvSpPr>
            <a:spLocks/>
          </p:cNvSpPr>
          <p:nvPr/>
        </p:nvSpPr>
        <p:spPr bwMode="auto">
          <a:xfrm>
            <a:off x="5626080" y="5270848"/>
            <a:ext cx="1596175" cy="24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Disaster recovery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8129485" y="5664246"/>
            <a:ext cx="1781178" cy="24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3" name="Rectangle 20"/>
          <p:cNvSpPr>
            <a:spLocks/>
          </p:cNvSpPr>
          <p:nvPr/>
        </p:nvSpPr>
        <p:spPr bwMode="auto">
          <a:xfrm>
            <a:off x="5660182" y="5975042"/>
            <a:ext cx="1743613" cy="24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Servers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369649" y="252261"/>
            <a:ext cx="10512862" cy="667435"/>
          </a:xfrm>
        </p:spPr>
        <p:txBody>
          <a:bodyPr>
            <a:normAutofit/>
          </a:bodyPr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560097" y="1893963"/>
            <a:ext cx="2185695" cy="64590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Multiplicity of Stacks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360852" y="4559351"/>
            <a:ext cx="1780714" cy="9230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Multiplicity of hardware environments</a:t>
            </a:r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8447696" y="4155972"/>
            <a:ext cx="1685921" cy="24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Cluster</a:t>
            </a: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647" y="4718053"/>
            <a:ext cx="1077192" cy="6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1802755" y="5659838"/>
            <a:ext cx="2052912" cy="24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Customer Data Center</a:t>
            </a: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570" y="4288964"/>
            <a:ext cx="677654" cy="40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011" y="5650074"/>
            <a:ext cx="409656" cy="32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52" y="5640056"/>
            <a:ext cx="832217" cy="63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38407" y="4541990"/>
            <a:ext cx="542232" cy="745372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726" y="4389564"/>
            <a:ext cx="1392449" cy="83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Freeform 61"/>
          <p:cNvSpPr/>
          <p:nvPr/>
        </p:nvSpPr>
        <p:spPr>
          <a:xfrm>
            <a:off x="8025309" y="2752672"/>
            <a:ext cx="138367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7" bIns="155137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63" name="Freeform 62"/>
          <p:cNvSpPr/>
          <p:nvPr/>
        </p:nvSpPr>
        <p:spPr>
          <a:xfrm>
            <a:off x="6810301" y="1528977"/>
            <a:ext cx="177491" cy="95425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180" tIns="76180" rIns="76180" bIns="76180" numCol="1" spcCol="1270" anchor="ctr" anchorCtr="0">
            <a:noAutofit/>
          </a:bodyPr>
          <a:lstStyle/>
          <a:p>
            <a:pPr defTabSz="8887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99" dirty="0"/>
          </a:p>
        </p:txBody>
      </p:sp>
      <p:sp>
        <p:nvSpPr>
          <p:cNvPr id="64" name="Freeform 63"/>
          <p:cNvSpPr/>
          <p:nvPr/>
        </p:nvSpPr>
        <p:spPr>
          <a:xfrm>
            <a:off x="7875873" y="2752672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17" tIns="113238" rIns="98517" bIns="113238" numCol="1" spcCol="1270" anchor="ctr" anchorCtr="0">
            <a:noAutofit/>
          </a:bodyPr>
          <a:lstStyle/>
          <a:p>
            <a:pPr algn="ctr" defTabSz="15552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499"/>
          </a:p>
        </p:txBody>
      </p:sp>
      <p:sp>
        <p:nvSpPr>
          <p:cNvPr id="65" name="Freeform 64"/>
          <p:cNvSpPr/>
          <p:nvPr/>
        </p:nvSpPr>
        <p:spPr>
          <a:xfrm>
            <a:off x="7950304" y="2887667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6" bIns="155137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66" name="Freeform 65"/>
          <p:cNvSpPr/>
          <p:nvPr/>
        </p:nvSpPr>
        <p:spPr>
          <a:xfrm>
            <a:off x="6415240" y="1663971"/>
            <a:ext cx="171765" cy="95425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180" tIns="76180" rIns="76180" bIns="76180" numCol="1" spcCol="1270" anchor="ctr" anchorCtr="0">
            <a:noAutofit/>
          </a:bodyPr>
          <a:lstStyle/>
          <a:p>
            <a:pPr algn="r" defTabSz="8887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99" dirty="0"/>
          </a:p>
        </p:txBody>
      </p:sp>
      <p:sp>
        <p:nvSpPr>
          <p:cNvPr id="67" name="Freeform 66"/>
          <p:cNvSpPr/>
          <p:nvPr/>
        </p:nvSpPr>
        <p:spPr>
          <a:xfrm>
            <a:off x="8099740" y="2887667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17" tIns="113238" rIns="98517" bIns="113238" numCol="1" spcCol="1270" anchor="ctr" anchorCtr="0">
            <a:noAutofit/>
          </a:bodyPr>
          <a:lstStyle/>
          <a:p>
            <a:pPr algn="ctr" defTabSz="15552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499"/>
          </a:p>
        </p:txBody>
      </p:sp>
      <p:sp>
        <p:nvSpPr>
          <p:cNvPr id="68" name="Freeform 67"/>
          <p:cNvSpPr/>
          <p:nvPr/>
        </p:nvSpPr>
        <p:spPr>
          <a:xfrm>
            <a:off x="8025309" y="3022662"/>
            <a:ext cx="138367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7" bIns="155138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69" name="Freeform 68"/>
          <p:cNvSpPr/>
          <p:nvPr/>
        </p:nvSpPr>
        <p:spPr>
          <a:xfrm>
            <a:off x="6810301" y="1798965"/>
            <a:ext cx="177491" cy="95425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180" tIns="76180" rIns="76180" bIns="76180" numCol="1" spcCol="1270" anchor="ctr" anchorCtr="0">
            <a:noAutofit/>
          </a:bodyPr>
          <a:lstStyle/>
          <a:p>
            <a:pPr defTabSz="8887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99"/>
          </a:p>
        </p:txBody>
      </p:sp>
      <p:sp>
        <p:nvSpPr>
          <p:cNvPr id="70" name="Freeform 69"/>
          <p:cNvSpPr/>
          <p:nvPr/>
        </p:nvSpPr>
        <p:spPr>
          <a:xfrm>
            <a:off x="7875873" y="3022662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17" tIns="113238" rIns="98517" bIns="113238" numCol="1" spcCol="1270" anchor="ctr" anchorCtr="0">
            <a:noAutofit/>
          </a:bodyPr>
          <a:lstStyle/>
          <a:p>
            <a:pPr algn="ctr" defTabSz="15552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499"/>
          </a:p>
        </p:txBody>
      </p:sp>
      <p:sp>
        <p:nvSpPr>
          <p:cNvPr id="71" name="Freeform 70"/>
          <p:cNvSpPr/>
          <p:nvPr/>
        </p:nvSpPr>
        <p:spPr>
          <a:xfrm>
            <a:off x="1623355" y="1424561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6" bIns="155137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72" name="Freeform 71"/>
          <p:cNvSpPr/>
          <p:nvPr/>
        </p:nvSpPr>
        <p:spPr>
          <a:xfrm>
            <a:off x="1698360" y="1559556"/>
            <a:ext cx="138367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7" bIns="155138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73" name="Freeform 72"/>
          <p:cNvSpPr/>
          <p:nvPr/>
        </p:nvSpPr>
        <p:spPr>
          <a:xfrm>
            <a:off x="1548924" y="1559556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17" tIns="113238" rIns="98517" bIns="113238" numCol="1" spcCol="1270" anchor="ctr" anchorCtr="0">
            <a:noAutofit/>
          </a:bodyPr>
          <a:lstStyle/>
          <a:p>
            <a:pPr algn="ctr" defTabSz="15552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499"/>
          </a:p>
        </p:txBody>
      </p:sp>
      <p:sp>
        <p:nvSpPr>
          <p:cNvPr id="74" name="Freeform 73"/>
          <p:cNvSpPr/>
          <p:nvPr/>
        </p:nvSpPr>
        <p:spPr>
          <a:xfrm>
            <a:off x="5043820" y="1026992"/>
            <a:ext cx="138367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7" bIns="155137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75" name="Freeform 74"/>
          <p:cNvSpPr/>
          <p:nvPr/>
        </p:nvSpPr>
        <p:spPr>
          <a:xfrm>
            <a:off x="4894383" y="1026992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17" tIns="113238" rIns="98517" bIns="113238" numCol="1" spcCol="1270" anchor="ctr" anchorCtr="0">
            <a:noAutofit/>
          </a:bodyPr>
          <a:lstStyle/>
          <a:p>
            <a:pPr algn="ctr" defTabSz="15552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499"/>
          </a:p>
        </p:txBody>
      </p:sp>
      <p:sp>
        <p:nvSpPr>
          <p:cNvPr id="76" name="Freeform 75"/>
          <p:cNvSpPr/>
          <p:nvPr/>
        </p:nvSpPr>
        <p:spPr>
          <a:xfrm>
            <a:off x="4968815" y="1161986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6" bIns="155137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89" name="Freeform 88"/>
          <p:cNvSpPr/>
          <p:nvPr/>
        </p:nvSpPr>
        <p:spPr>
          <a:xfrm>
            <a:off x="8498465" y="1346161"/>
            <a:ext cx="138367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7" bIns="155137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90" name="Freeform 89"/>
          <p:cNvSpPr/>
          <p:nvPr/>
        </p:nvSpPr>
        <p:spPr>
          <a:xfrm>
            <a:off x="8421380" y="1210744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17" tIns="113238" rIns="98517" bIns="113238" numCol="1" spcCol="1270" anchor="ctr" anchorCtr="0">
            <a:noAutofit/>
          </a:bodyPr>
          <a:lstStyle/>
          <a:p>
            <a:pPr algn="ctr" defTabSz="15552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499"/>
          </a:p>
        </p:txBody>
      </p:sp>
      <p:sp>
        <p:nvSpPr>
          <p:cNvPr id="91" name="Freeform 90"/>
          <p:cNvSpPr/>
          <p:nvPr/>
        </p:nvSpPr>
        <p:spPr>
          <a:xfrm>
            <a:off x="8346948" y="1345739"/>
            <a:ext cx="138367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7" bIns="155138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95" name="Freeform 94"/>
          <p:cNvSpPr/>
          <p:nvPr/>
        </p:nvSpPr>
        <p:spPr>
          <a:xfrm>
            <a:off x="1620559" y="2252358"/>
            <a:ext cx="138367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7" bIns="155137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96" name="Freeform 95"/>
          <p:cNvSpPr/>
          <p:nvPr/>
        </p:nvSpPr>
        <p:spPr>
          <a:xfrm>
            <a:off x="1545554" y="2387353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6" bIns="155137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97" name="Freeform 96"/>
          <p:cNvSpPr/>
          <p:nvPr/>
        </p:nvSpPr>
        <p:spPr>
          <a:xfrm>
            <a:off x="1694990" y="2387353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17" tIns="113238" rIns="98517" bIns="113238" numCol="1" spcCol="1270" anchor="ctr" anchorCtr="0">
            <a:noAutofit/>
          </a:bodyPr>
          <a:lstStyle/>
          <a:p>
            <a:pPr algn="ctr" defTabSz="15552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499"/>
          </a:p>
        </p:txBody>
      </p:sp>
      <p:sp>
        <p:nvSpPr>
          <p:cNvPr id="98" name="Freeform 97"/>
          <p:cNvSpPr/>
          <p:nvPr/>
        </p:nvSpPr>
        <p:spPr>
          <a:xfrm>
            <a:off x="1620559" y="2522348"/>
            <a:ext cx="138367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7" bIns="155138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99" name="Freeform 98"/>
          <p:cNvSpPr/>
          <p:nvPr/>
        </p:nvSpPr>
        <p:spPr>
          <a:xfrm>
            <a:off x="7199378" y="1425850"/>
            <a:ext cx="138367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7" bIns="155137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100" name="Freeform 99"/>
          <p:cNvSpPr/>
          <p:nvPr/>
        </p:nvSpPr>
        <p:spPr>
          <a:xfrm>
            <a:off x="7049942" y="1425850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17" tIns="113238" rIns="98517" bIns="113238" numCol="1" spcCol="1270" anchor="ctr" anchorCtr="0">
            <a:noAutofit/>
          </a:bodyPr>
          <a:lstStyle/>
          <a:p>
            <a:pPr algn="ctr" defTabSz="15552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499"/>
          </a:p>
        </p:txBody>
      </p:sp>
      <p:sp>
        <p:nvSpPr>
          <p:cNvPr id="101" name="Freeform 100"/>
          <p:cNvSpPr/>
          <p:nvPr/>
        </p:nvSpPr>
        <p:spPr>
          <a:xfrm>
            <a:off x="7124373" y="1560845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6" bIns="155137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102" name="Freeform 101"/>
          <p:cNvSpPr/>
          <p:nvPr/>
        </p:nvSpPr>
        <p:spPr>
          <a:xfrm>
            <a:off x="7199378" y="1695839"/>
            <a:ext cx="138367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7" bIns="155138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103" name="Freeform 102"/>
          <p:cNvSpPr/>
          <p:nvPr/>
        </p:nvSpPr>
        <p:spPr>
          <a:xfrm>
            <a:off x="7049942" y="1695839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17" tIns="113238" rIns="98517" bIns="113238" numCol="1" spcCol="1270" anchor="ctr" anchorCtr="0">
            <a:noAutofit/>
          </a:bodyPr>
          <a:lstStyle/>
          <a:p>
            <a:pPr algn="ctr" defTabSz="15552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499"/>
          </a:p>
        </p:txBody>
      </p:sp>
      <p:sp>
        <p:nvSpPr>
          <p:cNvPr id="104" name="Freeform 103"/>
          <p:cNvSpPr/>
          <p:nvPr/>
        </p:nvSpPr>
        <p:spPr>
          <a:xfrm>
            <a:off x="5221667" y="2222022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6" bIns="155137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105" name="Freeform 104"/>
          <p:cNvSpPr/>
          <p:nvPr/>
        </p:nvSpPr>
        <p:spPr>
          <a:xfrm>
            <a:off x="5371103" y="2222022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17" tIns="113238" rIns="98517" bIns="113238" numCol="1" spcCol="1270" anchor="ctr" anchorCtr="0">
            <a:noAutofit/>
          </a:bodyPr>
          <a:lstStyle/>
          <a:p>
            <a:pPr algn="ctr" defTabSz="15552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499"/>
          </a:p>
        </p:txBody>
      </p:sp>
      <p:sp>
        <p:nvSpPr>
          <p:cNvPr id="106" name="Freeform 105"/>
          <p:cNvSpPr/>
          <p:nvPr/>
        </p:nvSpPr>
        <p:spPr>
          <a:xfrm>
            <a:off x="5296672" y="2357017"/>
            <a:ext cx="138367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7" bIns="155138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107" name="Freeform 106"/>
          <p:cNvSpPr/>
          <p:nvPr/>
        </p:nvSpPr>
        <p:spPr>
          <a:xfrm>
            <a:off x="5147235" y="2357017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17" tIns="113238" rIns="98517" bIns="113238" numCol="1" spcCol="1270" anchor="ctr" anchorCtr="0">
            <a:noAutofit/>
          </a:bodyPr>
          <a:lstStyle/>
          <a:p>
            <a:pPr algn="ctr" defTabSz="15552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499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74135" y="1615997"/>
            <a:ext cx="2185695" cy="9230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Do services and apps interact appropriately?</a:t>
            </a: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474135" y="4787274"/>
            <a:ext cx="2185695" cy="9230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Can I migrate smoothly and quickly?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82187" y="3128406"/>
            <a:ext cx="1511248" cy="1511248"/>
            <a:chOff x="5104426" y="2860581"/>
            <a:chExt cx="1511642" cy="1511642"/>
          </a:xfrm>
        </p:grpSpPr>
        <p:cxnSp>
          <p:nvCxnSpPr>
            <p:cNvPr id="17" name="Straight Arrow Connector 16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229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128" y="1300971"/>
            <a:ext cx="791063" cy="781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083" y="1680959"/>
            <a:ext cx="1444391" cy="119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486" y="951559"/>
            <a:ext cx="1317016" cy="146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28" y="902960"/>
            <a:ext cx="1633319" cy="1086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369" y="2103813"/>
            <a:ext cx="1584562" cy="101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956" y="1059183"/>
            <a:ext cx="1316406" cy="1010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872114" y="3414133"/>
            <a:ext cx="9992770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918" y="5364621"/>
            <a:ext cx="838600" cy="83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410" y="3978957"/>
            <a:ext cx="1345659" cy="858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25" y="4856102"/>
            <a:ext cx="1234131" cy="1299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417" y="4119764"/>
            <a:ext cx="1345659" cy="735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378" y="3869467"/>
            <a:ext cx="831896" cy="95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492" y="4274690"/>
            <a:ext cx="1262775" cy="1015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492" y="5432154"/>
            <a:ext cx="1647946" cy="96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30190" y="1973847"/>
            <a:ext cx="1276182" cy="12761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329394" y="1832389"/>
            <a:ext cx="2185695" cy="64590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Multiplicity of Goods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323117" y="4228993"/>
            <a:ext cx="2185695" cy="119950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99" b="1" dirty="0" err="1">
                <a:solidFill>
                  <a:schemeClr val="bg1"/>
                </a:solidFill>
              </a:rPr>
              <a:t>Multipilicity</a:t>
            </a:r>
            <a:r>
              <a:rPr lang="en-US" sz="1799" b="1" dirty="0">
                <a:solidFill>
                  <a:schemeClr val="bg1"/>
                </a:solidFill>
              </a:rPr>
              <a:t> of methods for transporting/storing</a:t>
            </a:r>
          </a:p>
        </p:txBody>
      </p:sp>
      <p:sp>
        <p:nvSpPr>
          <p:cNvPr id="19" name="TextBox 18"/>
          <p:cNvSpPr txBox="1"/>
          <p:nvPr/>
        </p:nvSpPr>
        <p:spPr>
          <a:xfrm rot="5400000">
            <a:off x="10333459" y="1363522"/>
            <a:ext cx="2185695" cy="147630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Do I worry about how goods interact (e.g. coffee beans next to spices)</a:t>
            </a:r>
          </a:p>
        </p:txBody>
      </p:sp>
      <p:sp>
        <p:nvSpPr>
          <p:cNvPr id="22" name="TextBox 21"/>
          <p:cNvSpPr txBox="1"/>
          <p:nvPr/>
        </p:nvSpPr>
        <p:spPr>
          <a:xfrm rot="5400000">
            <a:off x="10277328" y="4382680"/>
            <a:ext cx="2352807" cy="147630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Can I transport quickly and smoothly</a:t>
            </a:r>
          </a:p>
          <a:p>
            <a:pPr algn="ctr"/>
            <a:r>
              <a:rPr lang="en-US" sz="1799" b="1" dirty="0">
                <a:solidFill>
                  <a:schemeClr val="bg1"/>
                </a:solidFill>
              </a:rPr>
              <a:t>(e.g. from boat to train to truck)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978932" y="2677555"/>
            <a:ext cx="1511248" cy="1511248"/>
            <a:chOff x="5104426" y="2860581"/>
            <a:chExt cx="1511642" cy="1511642"/>
          </a:xfrm>
        </p:grpSpPr>
        <p:cxnSp>
          <p:nvCxnSpPr>
            <p:cNvPr id="24" name="Straight Arrow Connector 23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52022" y="269959"/>
            <a:ext cx="10512862" cy="667435"/>
          </a:xfrm>
        </p:spPr>
        <p:txBody>
          <a:bodyPr>
            <a:normAutofit/>
          </a:bodyPr>
          <a:lstStyle/>
          <a:p>
            <a:r>
              <a:rPr lang="en-US" dirty="0" smtClean="0"/>
              <a:t>Transport Pre-1960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8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50" y="1241300"/>
            <a:ext cx="791063" cy="781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742" y="1242721"/>
            <a:ext cx="1085766" cy="89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040" y="1113525"/>
            <a:ext cx="1063749" cy="118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97" y="1100977"/>
            <a:ext cx="1633319" cy="1086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13" y="1099389"/>
            <a:ext cx="1584562" cy="101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250" y="1238155"/>
            <a:ext cx="1316406" cy="1010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724247" y="3593105"/>
            <a:ext cx="9992770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477" y="5641573"/>
            <a:ext cx="838600" cy="83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765" y="5542973"/>
            <a:ext cx="1345659" cy="858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989" y="5185532"/>
            <a:ext cx="1234131" cy="1299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47" y="5841347"/>
            <a:ext cx="1345659" cy="735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232" y="5581442"/>
            <a:ext cx="831896" cy="95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822" y="5614451"/>
            <a:ext cx="1262775" cy="1015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078" y="5641573"/>
            <a:ext cx="1647946" cy="96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63507" y="1105295"/>
            <a:ext cx="1276182" cy="1276182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28310" y="178972"/>
            <a:ext cx="10512862" cy="667435"/>
          </a:xfrm>
        </p:spPr>
        <p:txBody>
          <a:bodyPr>
            <a:normAutofit/>
          </a:bodyPr>
          <a:lstStyle/>
          <a:p>
            <a:r>
              <a:rPr lang="en-US" dirty="0" smtClean="0"/>
              <a:t>Solution: Intermodal Shipping Container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917506" y="3032289"/>
            <a:ext cx="3734424" cy="1760147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rot="18900000" flipV="1">
            <a:off x="6669678" y="2512796"/>
            <a:ext cx="1511248" cy="2518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2700000" flipV="1">
            <a:off x="3611234" y="2561301"/>
            <a:ext cx="1511248" cy="2518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321338" y="3713814"/>
            <a:ext cx="3399917" cy="132309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…in between, can be loaded and unloaded, stacked, transported efficiently over long distances, and transferred from one mode of transport to another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8937" y="2367917"/>
            <a:ext cx="3066251" cy="107693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A standard container that is loaded with virtually any goods, and stays sealed until it reaches final delivery.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2700000">
            <a:off x="6365346" y="5039090"/>
            <a:ext cx="1511248" cy="2518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8900000">
            <a:off x="3796649" y="5088867"/>
            <a:ext cx="1511248" cy="2518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72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331" y="3611445"/>
            <a:ext cx="1078584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1215670" y="932733"/>
            <a:ext cx="1423096" cy="27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799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165226" y="961719"/>
            <a:ext cx="1444570" cy="27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799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3438263" y="957663"/>
            <a:ext cx="871807" cy="27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799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79389" y="951077"/>
            <a:ext cx="692317" cy="27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799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882871" y="876771"/>
            <a:ext cx="1307709" cy="27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799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1482121" y="5731663"/>
            <a:ext cx="1231679" cy="49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281169" y="5747327"/>
            <a:ext cx="913345" cy="24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6360662" y="5762839"/>
            <a:ext cx="1147451" cy="24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9280483" y="5722141"/>
            <a:ext cx="1531845" cy="49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765820" y="137660"/>
            <a:ext cx="10512862" cy="667435"/>
          </a:xfrm>
        </p:spPr>
        <p:txBody>
          <a:bodyPr>
            <a:normAutofit/>
          </a:bodyPr>
          <a:lstStyle/>
          <a:p>
            <a:r>
              <a:rPr lang="en-US" dirty="0" smtClean="0"/>
              <a:t>Docker is a shipping container system for code </a:t>
            </a:r>
            <a:endParaRPr lang="en-US" dirty="0"/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7776096" y="5731663"/>
            <a:ext cx="1579570" cy="49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Cluster</a:t>
            </a: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916" y="5028484"/>
            <a:ext cx="1077192" cy="6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4340866" y="5747327"/>
            <a:ext cx="1814633" cy="49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Customer Data Center</a:t>
            </a: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720" y="5170017"/>
            <a:ext cx="677654" cy="40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332" y="5212157"/>
            <a:ext cx="409656" cy="32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649" y="5055199"/>
            <a:ext cx="832217" cy="63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88585" y="4890305"/>
            <a:ext cx="542232" cy="745372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407" y="4955268"/>
            <a:ext cx="1392449" cy="83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Freeform 62"/>
          <p:cNvSpPr/>
          <p:nvPr/>
        </p:nvSpPr>
        <p:spPr>
          <a:xfrm>
            <a:off x="6761460" y="1004208"/>
            <a:ext cx="177491" cy="95425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180" tIns="76180" rIns="76180" bIns="76180" numCol="1" spcCol="1270" anchor="ctr" anchorCtr="0">
            <a:noAutofit/>
          </a:bodyPr>
          <a:lstStyle/>
          <a:p>
            <a:pPr defTabSz="8887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99" dirty="0"/>
          </a:p>
        </p:txBody>
      </p:sp>
      <p:sp>
        <p:nvSpPr>
          <p:cNvPr id="66" name="Freeform 65"/>
          <p:cNvSpPr/>
          <p:nvPr/>
        </p:nvSpPr>
        <p:spPr>
          <a:xfrm>
            <a:off x="6366399" y="1391386"/>
            <a:ext cx="171765" cy="95425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180" tIns="76180" rIns="76180" bIns="76180" numCol="1" spcCol="1270" anchor="ctr" anchorCtr="0">
            <a:noAutofit/>
          </a:bodyPr>
          <a:lstStyle/>
          <a:p>
            <a:pPr algn="r" defTabSz="8887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99" dirty="0"/>
          </a:p>
        </p:txBody>
      </p:sp>
      <p:sp>
        <p:nvSpPr>
          <p:cNvPr id="69" name="Freeform 68"/>
          <p:cNvSpPr/>
          <p:nvPr/>
        </p:nvSpPr>
        <p:spPr>
          <a:xfrm>
            <a:off x="6761460" y="1274197"/>
            <a:ext cx="177491" cy="95425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180" tIns="76180" rIns="76180" bIns="76180" numCol="1" spcCol="1270" anchor="ctr" anchorCtr="0">
            <a:noAutofit/>
          </a:bodyPr>
          <a:lstStyle/>
          <a:p>
            <a:pPr defTabSz="8887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99"/>
          </a:p>
        </p:txBody>
      </p:sp>
      <p:sp>
        <p:nvSpPr>
          <p:cNvPr id="71" name="Freeform 70"/>
          <p:cNvSpPr/>
          <p:nvPr/>
        </p:nvSpPr>
        <p:spPr>
          <a:xfrm>
            <a:off x="928293" y="868267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6" bIns="155137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72" name="Freeform 71"/>
          <p:cNvSpPr/>
          <p:nvPr/>
        </p:nvSpPr>
        <p:spPr>
          <a:xfrm>
            <a:off x="1003298" y="1003262"/>
            <a:ext cx="138367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7" bIns="155138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73" name="Freeform 72"/>
          <p:cNvSpPr/>
          <p:nvPr/>
        </p:nvSpPr>
        <p:spPr>
          <a:xfrm>
            <a:off x="853861" y="1003262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17" tIns="113238" rIns="98517" bIns="113238" numCol="1" spcCol="1270" anchor="ctr" anchorCtr="0">
            <a:noAutofit/>
          </a:bodyPr>
          <a:lstStyle/>
          <a:p>
            <a:pPr algn="ctr" defTabSz="15552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499"/>
          </a:p>
        </p:txBody>
      </p:sp>
      <p:sp>
        <p:nvSpPr>
          <p:cNvPr id="74" name="Freeform 73"/>
          <p:cNvSpPr/>
          <p:nvPr/>
        </p:nvSpPr>
        <p:spPr>
          <a:xfrm>
            <a:off x="3150885" y="927781"/>
            <a:ext cx="138367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7" bIns="155137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75" name="Freeform 74"/>
          <p:cNvSpPr/>
          <p:nvPr/>
        </p:nvSpPr>
        <p:spPr>
          <a:xfrm>
            <a:off x="3001449" y="927781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17" tIns="113238" rIns="98517" bIns="113238" numCol="1" spcCol="1270" anchor="ctr" anchorCtr="0">
            <a:noAutofit/>
          </a:bodyPr>
          <a:lstStyle/>
          <a:p>
            <a:pPr algn="ctr" defTabSz="15552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499"/>
          </a:p>
        </p:txBody>
      </p:sp>
      <p:sp>
        <p:nvSpPr>
          <p:cNvPr id="76" name="Freeform 75"/>
          <p:cNvSpPr/>
          <p:nvPr/>
        </p:nvSpPr>
        <p:spPr>
          <a:xfrm>
            <a:off x="3075880" y="1062776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6" bIns="155137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89" name="Freeform 88"/>
          <p:cNvSpPr/>
          <p:nvPr/>
        </p:nvSpPr>
        <p:spPr>
          <a:xfrm>
            <a:off x="8449624" y="1057812"/>
            <a:ext cx="138367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7" bIns="155137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90" name="Freeform 89"/>
          <p:cNvSpPr/>
          <p:nvPr/>
        </p:nvSpPr>
        <p:spPr>
          <a:xfrm>
            <a:off x="8372539" y="906637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17" tIns="113238" rIns="98517" bIns="113238" numCol="1" spcCol="1270" anchor="ctr" anchorCtr="0">
            <a:noAutofit/>
          </a:bodyPr>
          <a:lstStyle/>
          <a:p>
            <a:pPr algn="ctr" defTabSz="15552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499"/>
          </a:p>
        </p:txBody>
      </p:sp>
      <p:sp>
        <p:nvSpPr>
          <p:cNvPr id="91" name="Freeform 90"/>
          <p:cNvSpPr/>
          <p:nvPr/>
        </p:nvSpPr>
        <p:spPr>
          <a:xfrm>
            <a:off x="8298107" y="1041632"/>
            <a:ext cx="138367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7" bIns="155138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99" name="Freeform 98"/>
          <p:cNvSpPr/>
          <p:nvPr/>
        </p:nvSpPr>
        <p:spPr>
          <a:xfrm>
            <a:off x="7150537" y="901081"/>
            <a:ext cx="138367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7" bIns="155137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100" name="Freeform 99"/>
          <p:cNvSpPr/>
          <p:nvPr/>
        </p:nvSpPr>
        <p:spPr>
          <a:xfrm>
            <a:off x="7001101" y="901081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17" tIns="113238" rIns="98517" bIns="113238" numCol="1" spcCol="1270" anchor="ctr" anchorCtr="0">
            <a:noAutofit/>
          </a:bodyPr>
          <a:lstStyle/>
          <a:p>
            <a:pPr algn="ctr" defTabSz="15552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499"/>
          </a:p>
        </p:txBody>
      </p:sp>
      <p:sp>
        <p:nvSpPr>
          <p:cNvPr id="101" name="Freeform 100"/>
          <p:cNvSpPr/>
          <p:nvPr/>
        </p:nvSpPr>
        <p:spPr>
          <a:xfrm>
            <a:off x="7075532" y="1036076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6" bIns="155137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102" name="Freeform 101"/>
          <p:cNvSpPr/>
          <p:nvPr/>
        </p:nvSpPr>
        <p:spPr>
          <a:xfrm>
            <a:off x="7150537" y="1171071"/>
            <a:ext cx="138367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7" bIns="155138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103" name="Freeform 102"/>
          <p:cNvSpPr/>
          <p:nvPr/>
        </p:nvSpPr>
        <p:spPr>
          <a:xfrm>
            <a:off x="7001101" y="1171071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17" tIns="113238" rIns="98517" bIns="113238" numCol="1" spcCol="1270" anchor="ctr" anchorCtr="0">
            <a:noAutofit/>
          </a:bodyPr>
          <a:lstStyle/>
          <a:p>
            <a:pPr algn="ctr" defTabSz="15552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499"/>
          </a:p>
        </p:txBody>
      </p:sp>
      <p:sp>
        <p:nvSpPr>
          <p:cNvPr id="104" name="Freeform 103"/>
          <p:cNvSpPr/>
          <p:nvPr/>
        </p:nvSpPr>
        <p:spPr>
          <a:xfrm>
            <a:off x="4684217" y="940699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6" bIns="155137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105" name="Freeform 104"/>
          <p:cNvSpPr/>
          <p:nvPr/>
        </p:nvSpPr>
        <p:spPr>
          <a:xfrm>
            <a:off x="4833653" y="940699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17" tIns="113238" rIns="98517" bIns="113238" numCol="1" spcCol="1270" anchor="ctr" anchorCtr="0">
            <a:noAutofit/>
          </a:bodyPr>
          <a:lstStyle/>
          <a:p>
            <a:pPr algn="ctr" defTabSz="15552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499"/>
          </a:p>
        </p:txBody>
      </p:sp>
      <p:sp>
        <p:nvSpPr>
          <p:cNvPr id="106" name="Freeform 105"/>
          <p:cNvSpPr/>
          <p:nvPr/>
        </p:nvSpPr>
        <p:spPr>
          <a:xfrm>
            <a:off x="4759222" y="1075694"/>
            <a:ext cx="138367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16" tIns="155137" rIns="140417" bIns="155138" numCol="1" spcCol="1270" anchor="ctr" anchorCtr="0">
            <a:noAutofit/>
          </a:bodyPr>
          <a:lstStyle/>
          <a:p>
            <a:pPr algn="ctr" defTabSz="48880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dirty="0"/>
          </a:p>
        </p:txBody>
      </p:sp>
      <p:sp>
        <p:nvSpPr>
          <p:cNvPr id="107" name="Freeform 106"/>
          <p:cNvSpPr/>
          <p:nvPr/>
        </p:nvSpPr>
        <p:spPr>
          <a:xfrm>
            <a:off x="4609786" y="1075694"/>
            <a:ext cx="138366" cy="159042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17" tIns="113238" rIns="98517" bIns="113238" numCol="1" spcCol="1270" anchor="ctr" anchorCtr="0">
            <a:noAutofit/>
          </a:bodyPr>
          <a:lstStyle/>
          <a:p>
            <a:pPr algn="ctr" defTabSz="15552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499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17506" y="2528036"/>
            <a:ext cx="3734424" cy="1760147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7665628" y="3706671"/>
            <a:ext cx="3459837" cy="107693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…that  can be manipulated using standard operations and run consistently on virtually any hardware platform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7504" y="2081096"/>
            <a:ext cx="3003417" cy="107693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An engine that enables any payload to be encapsulated as a lightweight, portable, self-sufficient  container…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rot="18900000">
            <a:off x="6071924" y="1824482"/>
            <a:ext cx="1511248" cy="2518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2700000">
            <a:off x="3202552" y="1828153"/>
            <a:ext cx="1511248" cy="2518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ju\Desktop\docker-container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05086" y="2494907"/>
            <a:ext cx="3761395" cy="1780711"/>
          </a:xfrm>
          <a:prstGeom prst="rect">
            <a:avLst/>
          </a:prstGeom>
          <a:noFill/>
        </p:spPr>
      </p:pic>
      <p:cxnSp>
        <p:nvCxnSpPr>
          <p:cNvPr id="114" name="Straight Arrow Connector 113"/>
          <p:cNvCxnSpPr/>
          <p:nvPr/>
        </p:nvCxnSpPr>
        <p:spPr>
          <a:xfrm rot="18900000">
            <a:off x="3097903" y="4578403"/>
            <a:ext cx="1511248" cy="2518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2700000">
            <a:off x="6094581" y="4415342"/>
            <a:ext cx="1511248" cy="2518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64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</a:t>
            </a:r>
            <a:r>
              <a:rPr lang="zh-CN" altLang="en-US" dirty="0" smtClean="0"/>
              <a:t>么是</a:t>
            </a:r>
            <a:r>
              <a:rPr lang="en-US" altLang="zh-CN" dirty="0" smtClean="0"/>
              <a:t>Docker ?</a:t>
            </a:r>
            <a:endParaRPr lang="en-US" dirty="0"/>
          </a:p>
        </p:txBody>
      </p:sp>
      <p:pic>
        <p:nvPicPr>
          <p:cNvPr id="1026" name="Picture 2" descr="“Docker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71" y="3121140"/>
            <a:ext cx="2808312" cy="236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94212" y="1484784"/>
            <a:ext cx="767103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dotCloud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公司，开源的一个基于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LXC (Linux Container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容器是一种内核虚拟化技术，可以提供轻量级的虚拟化，以便隔离进程和资源。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的高级容器引擎，源代码托管在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Github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语言并遵从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Apache2.0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协议开源。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让开发者可以搭建他们的应用仅仅一次，就能保证让这个应用保持一致的跑在任何地方。运营人员可以将他们的服务器配置一遍，就能跑任何应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用。</a:t>
            </a:r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5" y="1503147"/>
            <a:ext cx="3733772" cy="139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99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Docker </a:t>
            </a:r>
            <a:r>
              <a:rPr lang="zh-CN" altLang="en-US" dirty="0" smtClean="0"/>
              <a:t>的提出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3812" y="2204864"/>
            <a:ext cx="109452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最初是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dotCloud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公司创始人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Solomon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Hykes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在法国期间发起的一个公司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内部项目，它是基于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dotCloud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公司多年云服务技术的一次革新，并于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2013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月以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Apache 2.0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授权协议开源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，主要项目代码在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GitHub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上进行维护。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9049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sco Arial 16x9 template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Cisco Arial 16x9 template</Template>
  <TotalTime>3299</TotalTime>
  <Words>3818</Words>
  <Application>Microsoft Office PowerPoint</Application>
  <PresentationFormat>Custom</PresentationFormat>
  <Paragraphs>303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Arial-BoldMT</vt:lpstr>
      <vt:lpstr>Ciscolight</vt:lpstr>
      <vt:lpstr>Gill Sans</vt:lpstr>
      <vt:lpstr>LiberationMono</vt:lpstr>
      <vt:lpstr>UKaiCN</vt:lpstr>
      <vt:lpstr>宋体</vt:lpstr>
      <vt:lpstr>Arial</vt:lpstr>
      <vt:lpstr>Arial Rounded MT Bold</vt:lpstr>
      <vt:lpstr>Calibri</vt:lpstr>
      <vt:lpstr>Calibri Light</vt:lpstr>
      <vt:lpstr>CiscoSans ExtraLight</vt:lpstr>
      <vt:lpstr>Times New Roman</vt:lpstr>
      <vt:lpstr>Wingdings</vt:lpstr>
      <vt:lpstr>Cisco Arial 16x9 template</vt:lpstr>
      <vt:lpstr>Office Theme</vt:lpstr>
      <vt:lpstr>Docker Introduction </vt:lpstr>
      <vt:lpstr>主要内容</vt:lpstr>
      <vt:lpstr>1. Docker的背景介绍</vt:lpstr>
      <vt:lpstr>The Challenge</vt:lpstr>
      <vt:lpstr>Transport Pre-1960</vt:lpstr>
      <vt:lpstr>Solution: Intermodal Shipping Container</vt:lpstr>
      <vt:lpstr>Docker is a shipping container system for code </vt:lpstr>
      <vt:lpstr>什么是Docker ?</vt:lpstr>
      <vt:lpstr>Docker 的提出</vt:lpstr>
      <vt:lpstr>Docker 的优缺点</vt:lpstr>
      <vt:lpstr>Docker 生态系统</vt:lpstr>
      <vt:lpstr>Docker的运行平台</vt:lpstr>
      <vt:lpstr>2. Docker的原理</vt:lpstr>
      <vt:lpstr>Docker的三个基本概念</vt:lpstr>
      <vt:lpstr>Basic Docker System</vt:lpstr>
      <vt:lpstr>Docker VS 虚拟机</vt:lpstr>
      <vt:lpstr>Docker VS 虚拟机</vt:lpstr>
      <vt:lpstr>Docker轻量级的三个原因</vt:lpstr>
      <vt:lpstr>3. Docker的常用命令</vt:lpstr>
      <vt:lpstr>Dockerfile 的常用命令</vt:lpstr>
      <vt:lpstr>Dockerfile 的常用命令</vt:lpstr>
      <vt:lpstr>Dockerfile编译，及生成容器的命令</vt:lpstr>
      <vt:lpstr>Dockerfile编译，及生成容器的命令</vt:lpstr>
      <vt:lpstr>Docker 的常用命令</vt:lpstr>
      <vt:lpstr>Docker Image的常用命令</vt:lpstr>
      <vt:lpstr>Docker关于Container的一些命令</vt:lpstr>
      <vt:lpstr>4. Docker的Demo</vt:lpstr>
      <vt:lpstr>LBS_Web Docker 的获取方法</vt:lpstr>
      <vt:lpstr>Reference</vt:lpstr>
    </vt:vector>
  </TitlesOfParts>
  <Company>Cisco Systems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 Processes Summary</dc:title>
  <dc:creator>Nicolas Ng (nicong)</dc:creator>
  <cp:lastModifiedBy>Xu Ping Zhou -X (xupzhou - CIIC at Cisco)</cp:lastModifiedBy>
  <cp:revision>264</cp:revision>
  <dcterms:created xsi:type="dcterms:W3CDTF">2012-01-15T22:58:42Z</dcterms:created>
  <dcterms:modified xsi:type="dcterms:W3CDTF">2017-04-26T07:08:57Z</dcterms:modified>
</cp:coreProperties>
</file>